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97" r:id="rId4"/>
    <p:sldId id="283" r:id="rId5"/>
    <p:sldId id="264" r:id="rId6"/>
    <p:sldId id="317" r:id="rId7"/>
    <p:sldId id="319" r:id="rId8"/>
    <p:sldId id="263" r:id="rId9"/>
    <p:sldId id="328" r:id="rId10"/>
    <p:sldId id="329" r:id="rId11"/>
    <p:sldId id="322" r:id="rId12"/>
    <p:sldId id="321" r:id="rId13"/>
    <p:sldId id="312" r:id="rId14"/>
    <p:sldId id="320" r:id="rId15"/>
    <p:sldId id="313" r:id="rId16"/>
    <p:sldId id="265" r:id="rId17"/>
    <p:sldId id="330" r:id="rId18"/>
    <p:sldId id="311" r:id="rId19"/>
    <p:sldId id="324" r:id="rId20"/>
    <p:sldId id="287" r:id="rId21"/>
    <p:sldId id="300" r:id="rId22"/>
    <p:sldId id="289" r:id="rId23"/>
    <p:sldId id="301" r:id="rId24"/>
    <p:sldId id="290" r:id="rId25"/>
    <p:sldId id="278" r:id="rId26"/>
    <p:sldId id="270" r:id="rId27"/>
    <p:sldId id="279" r:id="rId28"/>
    <p:sldId id="333" r:id="rId29"/>
    <p:sldId id="332" r:id="rId30"/>
    <p:sldId id="280" r:id="rId31"/>
    <p:sldId id="282" r:id="rId32"/>
    <p:sldId id="306" r:id="rId33"/>
    <p:sldId id="327" r:id="rId34"/>
    <p:sldId id="325" r:id="rId35"/>
    <p:sldId id="305" r:id="rId36"/>
    <p:sldId id="326" r:id="rId37"/>
    <p:sldId id="331" r:id="rId38"/>
    <p:sldId id="309" r:id="rId39"/>
    <p:sldId id="308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8" autoAdjust="0"/>
    <p:restoredTop sz="94660"/>
  </p:normalViewPr>
  <p:slideViewPr>
    <p:cSldViewPr>
      <p:cViewPr>
        <p:scale>
          <a:sx n="75" d="100"/>
          <a:sy n="75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A6E2A-3556-48FC-AA54-87BF8030F406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FF0F9-04AC-417C-A5CD-39F483113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FF0F9-04AC-417C-A5CD-39F483113C4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1F6B2-DC52-4653-95D8-4ECC95D07B66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DE648-A334-46AB-A8CA-FAA5C5B3A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66DDB-76AC-4362-8441-4FB3A1563B7B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77541-8B5E-4C71-9611-93B98088E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50CB-2A8B-4383-A0A2-0AE26E2BB9B9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E9A1A-37F6-4459-94CA-F8791C6C4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D574-EF66-41DB-B6C9-E79EA158909F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A32C9-1A5B-489E-AE36-809649DEC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FD079-20F7-4A15-A632-CF701DCAAD2E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95161-FA3F-4647-A979-523A5F5D0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64AE5-FA48-47B6-90E1-33529513B7B4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64794-3643-4B8A-8EAA-A54BC6228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FEA9-1583-4216-8605-2740E072BB0F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4742D-AE23-4513-8388-80377836B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967D3-3A24-418B-911A-508CC1B5F055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E692-E990-4A37-B440-7965AC299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5F927-FC59-4E22-8ADC-3262E6FA3E09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B9AD-5AC8-43DA-AFAB-ABA76794C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05317-BAF6-44E9-AEC9-0B40418E85AF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9E335-8E34-4B7C-B058-FBD869DB3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1B4D8-D8A5-4908-A57B-3F5719617C64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FB5D1-0C50-4ACF-A290-F9AB1EB29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63CBA8-82E3-4B83-A6FC-60D061436C1C}" type="datetimeFigureOut">
              <a:rPr lang="ru-RU"/>
              <a:pPr>
                <a:defRPr/>
              </a:pPr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A7FB7B-B3E0-45CE-8CB8-B08897A4E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7.xml"/><Relationship Id="rId4" Type="http://schemas.openxmlformats.org/officeDocument/2006/relationships/image" Target="../media/image31.png"/><Relationship Id="rId9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82;&#1086;&#1085;&#1082;&#1088;&#1077;&#1090;&#1085;&#1099;&#1081;%20&#1089;&#1084;&#1099;&#1089;&#1083;%20&#1091;&#1084;&#1085;&#1086;&#1078;&#1077;&#1085;&#1080;&#1103;\16.02.2017%20&#1091;&#1088;&#1086;&#1082;%20&#1084;&#1072;&#1090;&#1077;&#1084;%202%20&#1074;%20&#1048;&#1055;&#1050;\&#1091;&#1083;&#1099;&#1073;&#1082;&#1072;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gif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gi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3.gif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wmf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3.gif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C:\Users\D8CB~1\AppData\Local\Temp\Rar$DI14.671\1 фон (2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4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642910" y="1142984"/>
            <a:ext cx="7078691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7030A0"/>
                </a:solidFill>
                <a:latin typeface="Calibri" pitchFamily="34" charset="0"/>
              </a:rPr>
              <a:t>Урок математики</a:t>
            </a:r>
          </a:p>
          <a:p>
            <a:pPr algn="ctr"/>
            <a:r>
              <a:rPr lang="ru-RU" sz="5400" b="1" i="1" dirty="0">
                <a:solidFill>
                  <a:srgbClr val="7030A0"/>
                </a:solidFill>
                <a:latin typeface="Calibri" pitchFamily="34" charset="0"/>
              </a:rPr>
              <a:t>2 </a:t>
            </a:r>
            <a:r>
              <a:rPr lang="ru-RU" sz="5400" b="1" i="1" dirty="0" smtClean="0">
                <a:solidFill>
                  <a:srgbClr val="7030A0"/>
                </a:solidFill>
                <a:latin typeface="Calibri" pitchFamily="34" charset="0"/>
              </a:rPr>
              <a:t>класс </a:t>
            </a:r>
          </a:p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Calibri" pitchFamily="34" charset="0"/>
              </a:rPr>
              <a:t>«Школа России»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Calibri" pitchFamily="34" charset="0"/>
              </a:rPr>
              <a:t>учитель МАОУ «Гимназия №30»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Calibri" pitchFamily="34" charset="0"/>
              </a:rPr>
              <a:t>города Магадана</a:t>
            </a:r>
          </a:p>
          <a:p>
            <a:pPr algn="ctr"/>
            <a:r>
              <a:rPr lang="ru-RU" sz="2400" b="1" i="1" dirty="0" err="1" smtClean="0">
                <a:solidFill>
                  <a:srgbClr val="7030A0"/>
                </a:solidFill>
                <a:latin typeface="Calibri" pitchFamily="34" charset="0"/>
              </a:rPr>
              <a:t>Демьянцева</a:t>
            </a:r>
            <a:r>
              <a:rPr lang="ru-RU" sz="2400" b="1" i="1" dirty="0" smtClean="0">
                <a:solidFill>
                  <a:srgbClr val="7030A0"/>
                </a:solidFill>
                <a:latin typeface="Calibri" pitchFamily="34" charset="0"/>
              </a:rPr>
              <a:t> А.В.</a:t>
            </a:r>
            <a:endParaRPr lang="ru-RU" sz="2400" b="1" i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857232"/>
            <a:ext cx="721517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5+5+5+5+5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2+2+2+2+2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32+32+32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785794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409700" algn="l"/>
              </a:tabLst>
            </a:pPr>
            <a:r>
              <a:rPr lang="ru-RU" sz="6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9+4+1+4+4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857364"/>
            <a:ext cx="34259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7+7+7+20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3143248"/>
            <a:ext cx="30412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tabLst>
                <a:tab pos="1409700" algn="l"/>
              </a:tabLst>
            </a:pPr>
            <a:r>
              <a:rPr lang="ru-RU" sz="6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8+7+5+8</a:t>
            </a:r>
            <a:endParaRPr lang="ru-RU" sz="60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00694" y="3143248"/>
            <a:ext cx="928694" cy="1143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684213" y="2492375"/>
            <a:ext cx="7859712" cy="8921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800" smtClean="0">
                <a:latin typeface="Arial" charset="0"/>
              </a:rPr>
              <a:t>   </a:t>
            </a:r>
            <a:endParaRPr lang="ru-RU" sz="4800" b="1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843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941888"/>
            <a:ext cx="11128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519" name="Group 87"/>
          <p:cNvGraphicFramePr>
            <a:graphicFrameLocks noGrp="1"/>
          </p:cNvGraphicFramePr>
          <p:nvPr/>
        </p:nvGraphicFramePr>
        <p:xfrm>
          <a:off x="1403350" y="2133600"/>
          <a:ext cx="6048375" cy="2331720"/>
        </p:xfrm>
        <a:graphic>
          <a:graphicData uri="http://schemas.openxmlformats.org/drawingml/2006/table">
            <a:tbl>
              <a:tblPr/>
              <a:tblGrid>
                <a:gridCol w="1008063"/>
                <a:gridCol w="1008062"/>
                <a:gridCol w="1008063"/>
                <a:gridCol w="1008062"/>
                <a:gridCol w="1008063"/>
                <a:gridCol w="1008062"/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1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+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+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2A7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30809" y="657200"/>
            <a:ext cx="7197290" cy="646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Игра « Веришь , не веришь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57290" y="2143116"/>
          <a:ext cx="6048375" cy="2286953"/>
        </p:xfrm>
        <a:graphic>
          <a:graphicData uri="http://schemas.openxmlformats.org/drawingml/2006/table">
            <a:tbl>
              <a:tblPr/>
              <a:tblGrid>
                <a:gridCol w="1008063"/>
                <a:gridCol w="1008062"/>
                <a:gridCol w="1008063"/>
                <a:gridCol w="1008062"/>
                <a:gridCol w="1008063"/>
                <a:gridCol w="1008062"/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1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854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941888"/>
            <a:ext cx="11128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500694" y="3214686"/>
            <a:ext cx="857256" cy="1143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унок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6170" cy="700090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375" y="1916113"/>
            <a:ext cx="25923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605338" y="2774950"/>
            <a:ext cx="2808287" cy="647700"/>
          </a:xfrm>
          <a:prstGeom prst="roundRect">
            <a:avLst/>
          </a:prstGeom>
          <a:gradFill>
            <a:gsLst>
              <a:gs pos="0">
                <a:srgbClr val="66FFFF">
                  <a:lumMod val="36000"/>
                  <a:lumOff val="64000"/>
                </a:srgbClr>
              </a:gs>
              <a:gs pos="50000">
                <a:schemeClr val="bg1"/>
              </a:gs>
              <a:gs pos="100000">
                <a:srgbClr val="00FFFF">
                  <a:lumMod val="35000"/>
                  <a:lumOff val="65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РЕЗУЛЬТАТ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786182" y="3214686"/>
            <a:ext cx="849255" cy="179"/>
          </a:xfrm>
          <a:prstGeom prst="straightConnector1">
            <a:avLst/>
          </a:prstGeom>
          <a:ln w="117475">
            <a:solidFill>
              <a:srgbClr val="00B050"/>
            </a:solidFill>
            <a:tailEnd type="arrow" w="sm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 bwMode="auto">
          <a:xfrm>
            <a:off x="1643042" y="4572008"/>
            <a:ext cx="1220788" cy="1223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0" descr="C:\Users\user\Desktop\МиД_презентации_2 класс\Шаги урока ОНЗ\Цел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71612"/>
            <a:ext cx="3427195" cy="353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58" y="500042"/>
            <a:ext cx="8786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Тема : УМНОЖЕНИЕ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Цели урока: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68313" y="1773238"/>
            <a:ext cx="8229600" cy="3557587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</a:rPr>
              <a:t>    </a:t>
            </a:r>
            <a:r>
              <a:rPr lang="ru-RU" smtClean="0">
                <a:solidFill>
                  <a:schemeClr val="bg1"/>
                </a:solidFill>
              </a:rPr>
              <a:t>-</a:t>
            </a:r>
            <a:r>
              <a:rPr lang="ru-RU" smtClean="0"/>
              <a:t> </a:t>
            </a:r>
            <a:r>
              <a:rPr lang="ru-RU" i="1" smtClean="0">
                <a:solidFill>
                  <a:schemeClr val="bg1"/>
                </a:solidFill>
              </a:rPr>
              <a:t>Сегодня на уроке я узнаю новое математическое действие  </a:t>
            </a:r>
            <a:endParaRPr lang="ru-RU" i="1" smtClean="0">
              <a:solidFill>
                <a:srgbClr val="FF99F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i="1" smtClean="0">
              <a:solidFill>
                <a:srgbClr val="FF99F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i="1" smtClean="0">
                <a:solidFill>
                  <a:schemeClr val="bg1"/>
                </a:solidFill>
              </a:rPr>
              <a:t>   - Я узнаю, как оно</a:t>
            </a:r>
            <a:endParaRPr lang="ru-RU" i="1" smtClean="0">
              <a:solidFill>
                <a:srgbClr val="FF99F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i="1" smtClean="0">
              <a:solidFill>
                <a:srgbClr val="FF99F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i="1" smtClean="0">
              <a:solidFill>
                <a:srgbClr val="FF99F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i="1" smtClean="0">
                <a:solidFill>
                  <a:srgbClr val="FF99FF"/>
                </a:solidFill>
              </a:rPr>
              <a:t>  </a:t>
            </a:r>
            <a:r>
              <a:rPr lang="ru-RU" i="1" smtClean="0">
                <a:solidFill>
                  <a:schemeClr val="bg1"/>
                </a:solidFill>
              </a:rPr>
              <a:t>-  Я узнаю, для чего оно мне</a:t>
            </a:r>
            <a:endParaRPr lang="ru-RU" i="1" smtClean="0">
              <a:solidFill>
                <a:srgbClr val="FF99FF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11863" y="2133600"/>
            <a:ext cx="2655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FF99FF"/>
                </a:solidFill>
                <a:latin typeface="Calibri" pitchFamily="34" charset="0"/>
              </a:rPr>
              <a:t>УМНОЖЕНИЕ.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427538" y="342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427538" y="335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500563" y="3141663"/>
            <a:ext cx="3240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400" b="1" i="1">
                <a:solidFill>
                  <a:srgbClr val="FF99FF"/>
                </a:solidFill>
              </a:rPr>
              <a:t>ОБОЗНАЧАЕТСЯ.</a:t>
            </a:r>
          </a:p>
          <a:p>
            <a:endParaRPr lang="ru-RU" sz="2400" b="1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867400" y="4581525"/>
            <a:ext cx="23526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 i="1">
                <a:solidFill>
                  <a:srgbClr val="FF99FF"/>
                </a:solidFill>
                <a:latin typeface="Calibri" pitchFamily="34" charset="0"/>
              </a:rPr>
              <a:t>ПРИГОДИТСЯ.</a:t>
            </a:r>
          </a:p>
          <a:p>
            <a:endParaRPr lang="ru-RU" b="1"/>
          </a:p>
        </p:txBody>
      </p:sp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6" grpId="0"/>
      <p:bldP spid="225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</a:rPr>
              <a:t>План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68313" y="1773238"/>
            <a:ext cx="8229600" cy="35575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4400" dirty="0" smtClean="0">
                <a:solidFill>
                  <a:schemeClr val="bg1"/>
                </a:solidFill>
              </a:rPr>
              <a:t>   Провести исследование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4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4400" dirty="0" smtClean="0">
                <a:solidFill>
                  <a:schemeClr val="bg1"/>
                </a:solidFill>
              </a:rPr>
              <a:t>   Узнать какую сумму можно заменить другим действием.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4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4400" dirty="0" smtClean="0">
                <a:solidFill>
                  <a:schemeClr val="bg1"/>
                </a:solidFill>
              </a:rPr>
              <a:t>   Сделать вывод.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i="1" dirty="0" smtClean="0">
              <a:solidFill>
                <a:srgbClr val="FF99FF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427538" y="342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427538" y="335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Freeform 9"/>
          <p:cNvSpPr>
            <a:spLocks/>
          </p:cNvSpPr>
          <p:nvPr/>
        </p:nvSpPr>
        <p:spPr bwMode="auto">
          <a:xfrm>
            <a:off x="1322388" y="1892300"/>
            <a:ext cx="1031875" cy="785813"/>
          </a:xfrm>
          <a:custGeom>
            <a:avLst/>
            <a:gdLst/>
            <a:ahLst/>
            <a:cxnLst>
              <a:cxn ang="0">
                <a:pos x="51" y="74"/>
              </a:cxn>
              <a:cxn ang="0">
                <a:pos x="181" y="41"/>
              </a:cxn>
              <a:cxn ang="0">
                <a:pos x="433" y="17"/>
              </a:cxn>
              <a:cxn ang="0">
                <a:pos x="562" y="9"/>
              </a:cxn>
              <a:cxn ang="0">
                <a:pos x="587" y="17"/>
              </a:cxn>
              <a:cxn ang="0">
                <a:pos x="635" y="65"/>
              </a:cxn>
              <a:cxn ang="0">
                <a:pos x="627" y="195"/>
              </a:cxn>
              <a:cxn ang="0">
                <a:pos x="595" y="244"/>
              </a:cxn>
              <a:cxn ang="0">
                <a:pos x="562" y="414"/>
              </a:cxn>
              <a:cxn ang="0">
                <a:pos x="449" y="495"/>
              </a:cxn>
              <a:cxn ang="0">
                <a:pos x="343" y="479"/>
              </a:cxn>
              <a:cxn ang="0">
                <a:pos x="311" y="463"/>
              </a:cxn>
              <a:cxn ang="0">
                <a:pos x="165" y="455"/>
              </a:cxn>
              <a:cxn ang="0">
                <a:pos x="100" y="414"/>
              </a:cxn>
              <a:cxn ang="0">
                <a:pos x="35" y="260"/>
              </a:cxn>
              <a:cxn ang="0">
                <a:pos x="19" y="211"/>
              </a:cxn>
              <a:cxn ang="0">
                <a:pos x="11" y="187"/>
              </a:cxn>
              <a:cxn ang="0">
                <a:pos x="19" y="106"/>
              </a:cxn>
              <a:cxn ang="0">
                <a:pos x="92" y="74"/>
              </a:cxn>
              <a:cxn ang="0">
                <a:pos x="51" y="74"/>
              </a:cxn>
            </a:cxnLst>
            <a:rect l="0" t="0" r="r" b="b"/>
            <a:pathLst>
              <a:path w="650" h="495">
                <a:moveTo>
                  <a:pt x="51" y="74"/>
                </a:moveTo>
                <a:cubicBezTo>
                  <a:pt x="93" y="59"/>
                  <a:pt x="137" y="46"/>
                  <a:pt x="181" y="41"/>
                </a:cubicBezTo>
                <a:cubicBezTo>
                  <a:pt x="265" y="32"/>
                  <a:pt x="433" y="17"/>
                  <a:pt x="433" y="17"/>
                </a:cubicBezTo>
                <a:cubicBezTo>
                  <a:pt x="485" y="0"/>
                  <a:pt x="502" y="2"/>
                  <a:pt x="562" y="9"/>
                </a:cubicBezTo>
                <a:cubicBezTo>
                  <a:pt x="570" y="12"/>
                  <a:pt x="580" y="12"/>
                  <a:pt x="587" y="17"/>
                </a:cubicBezTo>
                <a:cubicBezTo>
                  <a:pt x="605" y="31"/>
                  <a:pt x="635" y="65"/>
                  <a:pt x="635" y="65"/>
                </a:cubicBezTo>
                <a:cubicBezTo>
                  <a:pt x="650" y="106"/>
                  <a:pt x="648" y="156"/>
                  <a:pt x="627" y="195"/>
                </a:cubicBezTo>
                <a:cubicBezTo>
                  <a:pt x="618" y="212"/>
                  <a:pt x="595" y="244"/>
                  <a:pt x="595" y="244"/>
                </a:cubicBezTo>
                <a:cubicBezTo>
                  <a:pt x="591" y="308"/>
                  <a:pt x="609" y="370"/>
                  <a:pt x="562" y="414"/>
                </a:cubicBezTo>
                <a:cubicBezTo>
                  <a:pt x="547" y="462"/>
                  <a:pt x="495" y="484"/>
                  <a:pt x="449" y="495"/>
                </a:cubicBezTo>
                <a:cubicBezTo>
                  <a:pt x="425" y="492"/>
                  <a:pt x="372" y="490"/>
                  <a:pt x="343" y="479"/>
                </a:cubicBezTo>
                <a:cubicBezTo>
                  <a:pt x="332" y="475"/>
                  <a:pt x="323" y="465"/>
                  <a:pt x="311" y="463"/>
                </a:cubicBezTo>
                <a:cubicBezTo>
                  <a:pt x="263" y="456"/>
                  <a:pt x="214" y="458"/>
                  <a:pt x="165" y="455"/>
                </a:cubicBezTo>
                <a:cubicBezTo>
                  <a:pt x="141" y="439"/>
                  <a:pt x="127" y="423"/>
                  <a:pt x="100" y="414"/>
                </a:cubicBezTo>
                <a:cubicBezTo>
                  <a:pt x="53" y="367"/>
                  <a:pt x="53" y="320"/>
                  <a:pt x="35" y="260"/>
                </a:cubicBezTo>
                <a:cubicBezTo>
                  <a:pt x="30" y="244"/>
                  <a:pt x="24" y="227"/>
                  <a:pt x="19" y="211"/>
                </a:cubicBezTo>
                <a:cubicBezTo>
                  <a:pt x="16" y="203"/>
                  <a:pt x="11" y="187"/>
                  <a:pt x="11" y="187"/>
                </a:cubicBezTo>
                <a:cubicBezTo>
                  <a:pt x="14" y="160"/>
                  <a:pt x="0" y="125"/>
                  <a:pt x="19" y="106"/>
                </a:cubicBezTo>
                <a:cubicBezTo>
                  <a:pt x="88" y="37"/>
                  <a:pt x="115" y="143"/>
                  <a:pt x="92" y="74"/>
                </a:cubicBezTo>
                <a:cubicBezTo>
                  <a:pt x="54" y="93"/>
                  <a:pt x="64" y="101"/>
                  <a:pt x="51" y="7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6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7" name="Заголовок 1"/>
          <p:cNvSpPr>
            <a:spLocks/>
          </p:cNvSpPr>
          <p:nvPr/>
        </p:nvSpPr>
        <p:spPr bwMode="auto">
          <a:xfrm>
            <a:off x="684213" y="476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6000" i="1" dirty="0">
                <a:solidFill>
                  <a:schemeClr val="bg1"/>
                </a:solidFill>
                <a:latin typeface="Calibri" pitchFamily="34" charset="0"/>
              </a:rPr>
              <a:t>Исследование 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1557338"/>
            <a:ext cx="4429125" cy="3071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64" name="Picture 12" descr="тттт - коп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844675"/>
            <a:ext cx="3352800" cy="2428875"/>
          </a:xfrm>
          <a:prstGeom prst="rect">
            <a:avLst/>
          </a:prstGeom>
          <a:noFill/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5272088" y="1576388"/>
            <a:ext cx="81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148262" y="1628775"/>
            <a:ext cx="11382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40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932363" y="2205038"/>
            <a:ext cx="3930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5+5+5+5+5+5+5+5= 40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148263" y="3429000"/>
            <a:ext cx="2223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5 </a:t>
            </a:r>
            <a:r>
              <a:rPr lang="ru-RU" sz="3600" dirty="0" err="1">
                <a:solidFill>
                  <a:schemeClr val="bg1"/>
                </a:solidFill>
              </a:rPr>
              <a:t>х</a:t>
            </a:r>
            <a:r>
              <a:rPr lang="ru-RU" sz="3600" dirty="0">
                <a:solidFill>
                  <a:schemeClr val="bg1"/>
                </a:solidFill>
              </a:rPr>
              <a:t> 8 = 40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5003800" y="2781300"/>
            <a:ext cx="36656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по 5 взяли 8 раз</a:t>
            </a:r>
          </a:p>
        </p:txBody>
      </p:sp>
      <p:pic>
        <p:nvPicPr>
          <p:cNvPr id="23571" name="Рисунок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3860800"/>
            <a:ext cx="6270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21" descr="ттттттт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1844675"/>
            <a:ext cx="3352800" cy="2428875"/>
          </a:xfrm>
          <a:prstGeom prst="rect">
            <a:avLst/>
          </a:prstGeom>
          <a:noFill/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85720" y="5000636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 число показывает- какое число взяли слагаемым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2 число показывает- сколько раз взяли слагаемым 1 число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15" descr="J0336396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466377">
            <a:off x="7522735" y="3736529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/>
      <p:bldP spid="23568" grpId="0"/>
      <p:bldP spid="235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571612"/>
            <a:ext cx="74295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400" b="1" dirty="0" smtClean="0">
                <a:latin typeface="Calibri" pitchFamily="34" charset="0"/>
              </a:rPr>
              <a:t>Сложение </a:t>
            </a:r>
            <a:r>
              <a:rPr lang="ru-RU" sz="4400" b="1" dirty="0" smtClean="0">
                <a:solidFill>
                  <a:srgbClr val="9900CC"/>
                </a:solidFill>
                <a:latin typeface="Calibri" pitchFamily="34" charset="0"/>
              </a:rPr>
              <a:t>одинаковых слагаемых</a:t>
            </a:r>
            <a:r>
              <a:rPr lang="ru-RU" sz="4400" b="1" dirty="0" smtClean="0">
                <a:latin typeface="Calibri" pitchFamily="34" charset="0"/>
              </a:rPr>
              <a:t> можно заменить новым действием - </a:t>
            </a:r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</a:rPr>
              <a:t>умножением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714356"/>
            <a:ext cx="38779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Правило:</a:t>
            </a:r>
            <a:endParaRPr lang="ru-RU" sz="6000" dirty="0"/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4652963"/>
            <a:ext cx="11128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428736"/>
            <a:ext cx="81439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400" b="1" dirty="0" smtClean="0"/>
              <a:t>Что такое умножение?</a:t>
            </a:r>
            <a:br>
              <a:rPr lang="ru-RU" sz="4400" b="1" dirty="0" smtClean="0"/>
            </a:br>
            <a:r>
              <a:rPr lang="ru-RU" sz="4400" b="1" dirty="0" smtClean="0"/>
              <a:t>Это умное сложение.</a:t>
            </a:r>
            <a:br>
              <a:rPr lang="ru-RU" sz="4400" b="1" dirty="0" smtClean="0"/>
            </a:br>
            <a:r>
              <a:rPr lang="ru-RU" sz="4400" b="1" dirty="0" smtClean="0"/>
              <a:t>Ведь умней умножить раз,</a:t>
            </a:r>
            <a:br>
              <a:rPr lang="ru-RU" sz="4400" b="1" dirty="0" smtClean="0"/>
            </a:br>
            <a:r>
              <a:rPr lang="ru-RU" sz="4400" b="1" dirty="0" smtClean="0"/>
              <a:t>Чем слагать всё целый час!</a:t>
            </a: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072074"/>
            <a:ext cx="11128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CEE5A-BD62-40A3-B3EC-2AF535894C5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738" y="1"/>
            <a:ext cx="7027863" cy="6858000"/>
          </a:xfrm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785926"/>
            <a:ext cx="33845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улыб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4390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93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8596" y="571480"/>
            <a:ext cx="8429684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Сложение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одинаковых слагаемых </a:t>
            </a:r>
            <a:r>
              <a:rPr lang="ru-RU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можно заменить </a:t>
            </a:r>
            <a: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умножением</a:t>
            </a:r>
            <a:endParaRPr lang="ru-RU" sz="72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684213" y="404813"/>
            <a:ext cx="80645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latin typeface="Calibri" pitchFamily="34" charset="0"/>
              </a:rPr>
              <a:t>          </a:t>
            </a:r>
            <a:r>
              <a:rPr lang="ru-RU" sz="4000" b="1" i="1" dirty="0" smtClean="0">
                <a:latin typeface="Calibri" pitchFamily="34" charset="0"/>
              </a:rPr>
              <a:t>Ни </a:t>
            </a:r>
            <a:r>
              <a:rPr lang="ru-RU" sz="4000" b="1" i="1" dirty="0">
                <a:latin typeface="Calibri" pitchFamily="34" charset="0"/>
              </a:rPr>
              <a:t>к чему стоять на месте,</a:t>
            </a:r>
            <a:endParaRPr lang="ru-RU" sz="4000" dirty="0">
              <a:latin typeface="Calibri" pitchFamily="34" charset="0"/>
            </a:endParaRPr>
          </a:p>
          <a:p>
            <a:r>
              <a:rPr lang="ru-RU" sz="4000" b="1" i="1" dirty="0">
                <a:latin typeface="Calibri" pitchFamily="34" charset="0"/>
              </a:rPr>
              <a:t>    От безделья скучать,</a:t>
            </a:r>
            <a:endParaRPr lang="ru-RU" sz="4000" dirty="0">
              <a:latin typeface="Calibri" pitchFamily="34" charset="0"/>
            </a:endParaRPr>
          </a:p>
          <a:p>
            <a:r>
              <a:rPr lang="ru-RU" sz="4000" b="1" i="1" dirty="0">
                <a:latin typeface="Calibri" pitchFamily="34" charset="0"/>
              </a:rPr>
              <a:t>    Мы попробуем все вместе </a:t>
            </a:r>
            <a:endParaRPr lang="ru-RU" sz="4000" dirty="0">
              <a:latin typeface="Calibri" pitchFamily="34" charset="0"/>
            </a:endParaRPr>
          </a:p>
          <a:p>
            <a:r>
              <a:rPr lang="ru-RU" sz="4000" b="1" i="1" dirty="0">
                <a:latin typeface="Calibri" pitchFamily="34" charset="0"/>
              </a:rPr>
              <a:t>    Что-то новое узнать</a:t>
            </a:r>
            <a:r>
              <a:rPr lang="ru-RU" sz="4000" b="1" i="1" dirty="0" smtClean="0">
                <a:latin typeface="Calibri" pitchFamily="34" charset="0"/>
              </a:rPr>
              <a:t>.</a:t>
            </a:r>
            <a:endParaRPr lang="ru-RU" sz="4000" dirty="0">
              <a:latin typeface="Calibri" pitchFamily="34" charset="0"/>
            </a:endParaRPr>
          </a:p>
          <a:p>
            <a:r>
              <a:rPr lang="ru-RU" sz="4000" b="1" i="1" dirty="0">
                <a:latin typeface="Calibri" pitchFamily="34" charset="0"/>
              </a:rPr>
              <a:t>    Всех внимательных, пытливых</a:t>
            </a:r>
            <a:endParaRPr lang="ru-RU" sz="4000" dirty="0">
              <a:latin typeface="Calibri" pitchFamily="34" charset="0"/>
            </a:endParaRPr>
          </a:p>
          <a:p>
            <a:r>
              <a:rPr lang="ru-RU" sz="4000" b="1" i="1" dirty="0">
                <a:latin typeface="Calibri" pitchFamily="34" charset="0"/>
              </a:rPr>
              <a:t>    Важные открытья ждут.</a:t>
            </a:r>
            <a:endParaRPr lang="ru-RU" sz="4000" dirty="0">
              <a:latin typeface="Calibri" pitchFamily="34" charset="0"/>
            </a:endParaRPr>
          </a:p>
          <a:p>
            <a:r>
              <a:rPr lang="ru-RU" sz="4000" b="1" i="1" dirty="0">
                <a:latin typeface="Calibri" pitchFamily="34" charset="0"/>
              </a:rPr>
              <a:t>    По дороге школьных знаний</a:t>
            </a:r>
            <a:endParaRPr lang="ru-RU" sz="4000" dirty="0">
              <a:latin typeface="Calibri" pitchFamily="34" charset="0"/>
            </a:endParaRPr>
          </a:p>
          <a:p>
            <a:r>
              <a:rPr lang="ru-RU" sz="4000" b="1" i="1" dirty="0">
                <a:latin typeface="Calibri" pitchFamily="34" charset="0"/>
              </a:rPr>
              <a:t>    Всех к успеху приведут!</a:t>
            </a:r>
            <a:endParaRPr lang="ru-RU" sz="4000" dirty="0">
              <a:latin typeface="Calibri" pitchFamily="34" charset="0"/>
            </a:endParaRPr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:\SCHOOL2\НАЧАЛЬНАЯ ШКОЛА\материал по предметам\КАРТИНКИ ДЛЯ ПРЕЗЕНТАЦИЙ\ФРУКТЫ ОВОЩИ\ПОМИДОРЫ\pomido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88" y="2286000"/>
            <a:ext cx="3333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71500" y="142875"/>
            <a:ext cx="8358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На одном кусте - 8 помидоров, </a:t>
            </a:r>
          </a:p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на другом столько же. </a:t>
            </a:r>
          </a:p>
        </p:txBody>
      </p:sp>
      <p:pic>
        <p:nvPicPr>
          <p:cNvPr id="27652" name="Picture 2" descr="H:\SCHOOL2\НАЧАЛЬНАЯ ШКОЛА\материал по предметам\КАРТИНКИ ДЛЯ ПРЕЗЕНТАЦИЙ\ФРУКТЫ ОВОЩИ\ПОМИДОРЫ\pomidory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2286000"/>
            <a:ext cx="3333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1500188"/>
            <a:ext cx="8585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Сколько помидоров на двух кустах?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:\SCHOOL2\НАЧАЛЬНАЯ ШКОЛА\материал по предметам\КАРТИНКИ ДЛЯ ПРЕЗЕНТАЦИЙ\ФРУКТЫ ОВОЩИ\ПОМИДОРЫ\pomido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25" y="1989138"/>
            <a:ext cx="3333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H:\SCHOOL2\НАЧАЛЬНАЯ ШКОЛА\материал по предметам\КАРТИНКИ ДЛЯ ПРЕЗЕНТАЦИЙ\ФРУКТЫ ОВОЩИ\ПОМИДОРЫ\pomidory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0350" y="1963738"/>
            <a:ext cx="3333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2025" y="611188"/>
            <a:ext cx="261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8+8 =16</a:t>
            </a:r>
            <a:r>
              <a:rPr lang="ru-RU" sz="4000" b="1"/>
              <a:t>(п.)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19688" y="646113"/>
            <a:ext cx="2486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8х2=16</a:t>
            </a:r>
            <a:r>
              <a:rPr lang="ru-RU" sz="4000" b="1"/>
              <a:t>(п.)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71500" y="357188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В одном стручке - 10 горошин. </a:t>
            </a:r>
          </a:p>
        </p:txBody>
      </p:sp>
      <p:pic>
        <p:nvPicPr>
          <p:cNvPr id="29699" name="Picture 2" descr="H:\SCHOOL2\НАЧАЛЬНАЯ ШКОЛА\материал по предметам\КАРТИНКИ ДЛЯ ПРЕЗЕНТАЦИЙ\ФРУКТЫ ОВОЩИ\ГОРОХ\pea-pod_w580_h360_mywater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411413"/>
            <a:ext cx="259080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H:\SCHOOL2\НАЧАЛЬНАЯ ШКОЛА\материал по предметам\КАРТИНКИ ДЛЯ ПРЕЗЕНТАЦИЙ\ФРУКТЫ ОВОЩИ\ГОРОХ\pea-pod_w580_h360_mywater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2428875"/>
            <a:ext cx="25908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H:\SCHOOL2\НАЧАЛЬНАЯ ШКОЛА\материал по предметам\КАРТИНКИ ДЛЯ ПРЕЗЕНТАЦИЙ\ФРУКТЫ ОВОЩИ\ГОРОХ\pea-pod_w580_h360_mywater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2395538"/>
            <a:ext cx="25908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4375" y="1071563"/>
            <a:ext cx="7786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Сколько горошин в трёх таких же стручках?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:\SCHOOL2\НАЧАЛЬНАЯ ШКОЛА\материал по предметам\КАРТИНКИ ДЛЯ ПРЕЗЕНТАЦИЙ\ФРУКТЫ ОВОЩИ\ГОРОХ\pea-pod_w580_h360_mywater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89138"/>
            <a:ext cx="259080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H:\SCHOOL2\НАЧАЛЬНАЯ ШКОЛА\материал по предметам\КАРТИНКИ ДЛЯ ПРЕЗЕНТАЦИЙ\ФРУКТЫ ОВОЩИ\ГОРОХ\pea-pod_w580_h360_mywater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92313"/>
            <a:ext cx="259080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H:\SCHOOL2\НАЧАЛЬНАЯ ШКОЛА\материал по предметам\КАРТИНКИ ДЛЯ ПРЕЗЕНТАЦИЙ\ФРУКТЫ ОВОЩИ\ГОРОХ\pea-pod_w580_h360_mywater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7113" y="2009775"/>
            <a:ext cx="259080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549275"/>
            <a:ext cx="3679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10+10+10=30</a:t>
            </a:r>
            <a:r>
              <a:rPr lang="en-US" sz="4000" b="1">
                <a:latin typeface="Calibri" pitchFamily="34" charset="0"/>
              </a:rPr>
              <a:t>(</a:t>
            </a:r>
            <a:r>
              <a:rPr lang="ru-RU" sz="4000" b="1"/>
              <a:t>г.)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6825" y="642938"/>
            <a:ext cx="3105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10 х 3 = 30</a:t>
            </a:r>
            <a:r>
              <a:rPr lang="ru-RU" sz="4000" b="1"/>
              <a:t>(г.)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229600" cy="4691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Сосчитайте, сколько лапок у утят?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                                                    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                                                                 </a:t>
            </a:r>
            <a:endParaRPr lang="ru-RU" b="1" dirty="0" smtClean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b="1" dirty="0" smtClean="0">
                <a:latin typeface="Arial" charset="0"/>
              </a:rPr>
              <a:t>                                                     </a:t>
            </a:r>
            <a:r>
              <a:rPr lang="ru-RU" b="1" dirty="0" smtClean="0"/>
              <a:t>             </a:t>
            </a:r>
            <a:r>
              <a:rPr lang="ru-RU" sz="4000" b="1" dirty="0" smtClean="0"/>
              <a:t>14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b="1" dirty="0" smtClean="0"/>
              <a:t>Как узнали?</a:t>
            </a:r>
            <a:r>
              <a:rPr lang="ru-RU" b="1" dirty="0" smtClean="0">
                <a:solidFill>
                  <a:srgbClr val="FF0066"/>
                </a:solidFill>
                <a:latin typeface="Calibri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Calibri" pitchFamily="34" charset="0"/>
              </a:rPr>
              <a:t>2 + 2 + 2 + 2 + 2 +2 + 2 = 14</a:t>
            </a:r>
            <a:r>
              <a:rPr lang="ru-RU" sz="4400" b="1" dirty="0" smtClean="0">
                <a:solidFill>
                  <a:srgbClr val="7030A0"/>
                </a:solidFill>
              </a:rPr>
              <a:t> (л.)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0066"/>
                </a:solidFill>
              </a:rPr>
              <a:t> </a:t>
            </a:r>
            <a:endParaRPr lang="ru-RU" sz="2800" dirty="0" smtClean="0"/>
          </a:p>
        </p:txBody>
      </p:sp>
      <p:pic>
        <p:nvPicPr>
          <p:cNvPr id="31748" name="Picture 4" descr="animated_cartoon_00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49237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animated_cartoon_00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42093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animated_cartoon_00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49237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animated_cartoon_00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42093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animated_cartoon_00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242093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animated_cartoon_00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42093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animated_cartoon_00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49237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6929454" y="3000372"/>
            <a:ext cx="762000" cy="6096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 dirty="0" smtClean="0">
                <a:solidFill>
                  <a:srgbClr val="000099"/>
                </a:solidFill>
                <a:latin typeface="Calibri" pitchFamily="34" charset="0"/>
              </a:rPr>
              <a:t>=</a:t>
            </a:r>
            <a:endParaRPr lang="ru-RU" sz="3600" b="1" i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>
            <a:off x="7715272" y="2714620"/>
            <a:ext cx="1219200" cy="1219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000099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4395788" y="3244850"/>
            <a:ext cx="236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99"/>
                </a:solidFill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32773" name="Picture 6" descr="animated_cartoon_00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841375"/>
            <a:ext cx="134937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animated_cartoon_00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835025"/>
            <a:ext cx="1354138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 descr="animated_cartoon_00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835025"/>
            <a:ext cx="1354137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6" descr="animated_cartoon_00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350" y="765175"/>
            <a:ext cx="1411288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6" descr="animated_cartoon_00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2325" y="765175"/>
            <a:ext cx="1412875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6" descr="animated_cartoon_00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765175"/>
            <a:ext cx="1411288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6" descr="animated_cartoon_00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765175"/>
            <a:ext cx="1412875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071670" y="3714752"/>
            <a:ext cx="46073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Calibri" pitchFamily="34" charset="0"/>
              </a:rPr>
              <a:t>2 </a:t>
            </a:r>
            <a:r>
              <a:rPr lang="ru-RU" sz="6000" b="1" dirty="0" err="1" smtClean="0">
                <a:solidFill>
                  <a:srgbClr val="7030A0"/>
                </a:solidFill>
                <a:latin typeface="Calibri" pitchFamily="34" charset="0"/>
              </a:rPr>
              <a:t>х</a:t>
            </a:r>
            <a:r>
              <a:rPr lang="ru-RU" sz="6000" b="1" dirty="0" smtClean="0">
                <a:solidFill>
                  <a:srgbClr val="7030A0"/>
                </a:solidFill>
                <a:latin typeface="Calibri" pitchFamily="34" charset="0"/>
              </a:rPr>
              <a:t> 7 = 14</a:t>
            </a:r>
            <a:r>
              <a:rPr lang="ru-RU" sz="6000" b="1" dirty="0" smtClean="0">
                <a:solidFill>
                  <a:srgbClr val="7030A0"/>
                </a:solidFill>
              </a:rPr>
              <a:t> (л.)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2786058"/>
            <a:ext cx="6526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Как заменить умножением?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6"/>
          <p:cNvSpPr txBox="1">
            <a:spLocks noChangeArrowheads="1"/>
          </p:cNvSpPr>
          <p:nvPr/>
        </p:nvSpPr>
        <p:spPr bwMode="auto">
          <a:xfrm>
            <a:off x="7953375" y="2057400"/>
            <a:ext cx="704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18</a:t>
            </a:r>
          </a:p>
        </p:txBody>
      </p:sp>
      <p:sp>
        <p:nvSpPr>
          <p:cNvPr id="34818" name="TextBox 15"/>
          <p:cNvSpPr txBox="1">
            <a:spLocks noChangeArrowheads="1"/>
          </p:cNvSpPr>
          <p:nvPr/>
        </p:nvSpPr>
        <p:spPr bwMode="auto">
          <a:xfrm>
            <a:off x="7702550" y="1997075"/>
            <a:ext cx="703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18</a:t>
            </a:r>
          </a:p>
        </p:txBody>
      </p:sp>
      <p:sp>
        <p:nvSpPr>
          <p:cNvPr id="34819" name="TextBox 14"/>
          <p:cNvSpPr txBox="1">
            <a:spLocks noChangeArrowheads="1"/>
          </p:cNvSpPr>
          <p:nvPr/>
        </p:nvSpPr>
        <p:spPr bwMode="auto">
          <a:xfrm>
            <a:off x="7953375" y="1958975"/>
            <a:ext cx="704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18</a:t>
            </a:r>
          </a:p>
        </p:txBody>
      </p:sp>
      <p:pic>
        <p:nvPicPr>
          <p:cNvPr id="3482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78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34822" name="Прямоугольник 3"/>
          <p:cNvSpPr>
            <a:spLocks noChangeArrowheads="1"/>
          </p:cNvSpPr>
          <p:nvPr/>
        </p:nvSpPr>
        <p:spPr bwMode="auto">
          <a:xfrm>
            <a:off x="425450" y="1136650"/>
            <a:ext cx="5214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Сколько всего рыбок? </a:t>
            </a:r>
          </a:p>
        </p:txBody>
      </p:sp>
      <p:pic>
        <p:nvPicPr>
          <p:cNvPr id="34823" name="Picture 7" descr="2п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952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27" descr="2п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057400"/>
            <a:ext cx="952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28" descr="2п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057400"/>
            <a:ext cx="952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29" descr="2п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952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30" descr="2п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057400"/>
            <a:ext cx="952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31" descr="2п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057400"/>
            <a:ext cx="952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9" name="Rectangle 33"/>
          <p:cNvSpPr>
            <a:spLocks noChangeArrowheads="1"/>
          </p:cNvSpPr>
          <p:nvPr/>
        </p:nvSpPr>
        <p:spPr bwMode="auto">
          <a:xfrm>
            <a:off x="6934200" y="2133600"/>
            <a:ext cx="609600" cy="5334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Calibri" pitchFamily="34" charset="0"/>
              </a:rPr>
              <a:t>=</a:t>
            </a:r>
          </a:p>
        </p:txBody>
      </p:sp>
      <p:sp>
        <p:nvSpPr>
          <p:cNvPr id="34831" name="Прямоугольник 13"/>
          <p:cNvSpPr>
            <a:spLocks noChangeArrowheads="1"/>
          </p:cNvSpPr>
          <p:nvPr/>
        </p:nvSpPr>
        <p:spPr bwMode="auto">
          <a:xfrm>
            <a:off x="3168897" y="277813"/>
            <a:ext cx="19187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702550" y="2079625"/>
            <a:ext cx="703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latin typeface="Calibri" pitchFamily="34" charset="0"/>
              </a:rPr>
              <a:t>18</a:t>
            </a: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>
            <a:off x="7572396" y="1785926"/>
            <a:ext cx="1219200" cy="1219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000099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85852" y="3786190"/>
            <a:ext cx="6723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Calibri" pitchFamily="34" charset="0"/>
              </a:rPr>
              <a:t>3 + 3 + 3 + 3 + 3 + 3 = 18</a:t>
            </a:r>
            <a:r>
              <a:rPr lang="ru-RU" sz="4400" b="1" dirty="0" smtClean="0">
                <a:solidFill>
                  <a:srgbClr val="7030A0"/>
                </a:solidFill>
              </a:rPr>
              <a:t> (р.)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99862" y="3258184"/>
            <a:ext cx="274427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sz="3200" b="1" dirty="0" smtClean="0"/>
              <a:t>Как узнали?</a:t>
            </a:r>
            <a:r>
              <a:rPr lang="ru-RU" sz="3200" b="1" dirty="0" smtClean="0">
                <a:solidFill>
                  <a:srgbClr val="FF0066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35843" name="Picture 7" descr="2п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19304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 descr="2п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14620"/>
            <a:ext cx="193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2п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785794"/>
            <a:ext cx="193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2п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714620"/>
            <a:ext cx="19304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2п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857232"/>
            <a:ext cx="193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7" descr="2п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643182"/>
            <a:ext cx="19304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214546" y="5286388"/>
            <a:ext cx="45881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Calibri" pitchFamily="34" charset="0"/>
              </a:rPr>
              <a:t>3 </a:t>
            </a:r>
            <a:r>
              <a:rPr lang="ru-RU" sz="6000" b="1" dirty="0" err="1" smtClean="0">
                <a:solidFill>
                  <a:srgbClr val="7030A0"/>
                </a:solidFill>
                <a:latin typeface="Calibri" pitchFamily="34" charset="0"/>
              </a:rPr>
              <a:t>х</a:t>
            </a:r>
            <a:r>
              <a:rPr lang="ru-RU" sz="6000" b="1" dirty="0" smtClean="0">
                <a:solidFill>
                  <a:srgbClr val="7030A0"/>
                </a:solidFill>
                <a:latin typeface="Calibri" pitchFamily="34" charset="0"/>
              </a:rPr>
              <a:t> 6 = 18</a:t>
            </a:r>
            <a:r>
              <a:rPr lang="ru-RU" sz="6000" b="1" dirty="0" smtClean="0">
                <a:solidFill>
                  <a:srgbClr val="7030A0"/>
                </a:solidFill>
              </a:rPr>
              <a:t> (р.)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4572008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Как заменить умножением?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428625" y="3213100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2484438" y="11255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8588" y="657225"/>
            <a:ext cx="3656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Сложение</a:t>
            </a:r>
            <a:endParaRPr lang="ru-RU" sz="6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757" y="1715094"/>
            <a:ext cx="834536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одинаковых </a:t>
            </a:r>
            <a:r>
              <a:rPr lang="ru-RU" sz="60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слагаемых</a:t>
            </a:r>
            <a:endParaRPr lang="ru-RU" sz="6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04975" y="2979738"/>
            <a:ext cx="58769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можно заменить</a:t>
            </a:r>
            <a:endParaRPr lang="ru-RU" sz="600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7191" y="4501286"/>
            <a:ext cx="4535857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умножением</a:t>
            </a:r>
            <a:endParaRPr lang="ru-RU" sz="6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6" name="Рисунок 5" descr="E:\data\articles\65\6593\659374\img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85860"/>
            <a:ext cx="700092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947143"/>
            <a:ext cx="75724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16 февраля.</a:t>
            </a:r>
            <a:endParaRPr lang="ru-RU" sz="6000" b="1" i="1" dirty="0">
              <a:ln>
                <a:solidFill>
                  <a:srgbClr val="0070C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Классная работа.</a:t>
            </a:r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3" y="-122238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37891" name="Прямоугольник 3"/>
          <p:cNvSpPr>
            <a:spLocks noChangeArrowheads="1"/>
          </p:cNvSpPr>
          <p:nvPr/>
        </p:nvSpPr>
        <p:spPr bwMode="auto">
          <a:xfrm>
            <a:off x="3082035" y="282575"/>
            <a:ext cx="19893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Задача.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100" y="1876425"/>
            <a:ext cx="1601788" cy="1316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874713" y="1620838"/>
            <a:ext cx="8032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0">
                <a:latin typeface="Calibri" pitchFamily="34" charset="0"/>
              </a:rPr>
              <a:t>3</a:t>
            </a:r>
          </a:p>
        </p:txBody>
      </p:sp>
      <p:pic>
        <p:nvPicPr>
          <p:cNvPr id="4098" name="Picture 2" descr="http://www.ireceptar.cz/res/data/096/011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1876425"/>
            <a:ext cx="1601788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81238" y="1133475"/>
            <a:ext cx="1601787" cy="1381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08750" y="1046163"/>
            <a:ext cx="1603375" cy="1314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91025" y="1616075"/>
            <a:ext cx="1603375" cy="1314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8" name="TextBox 11"/>
          <p:cNvSpPr txBox="1">
            <a:spLocks noChangeArrowheads="1"/>
          </p:cNvSpPr>
          <p:nvPr/>
        </p:nvSpPr>
        <p:spPr bwMode="auto">
          <a:xfrm>
            <a:off x="2687638" y="788988"/>
            <a:ext cx="8048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0" dirty="0">
                <a:latin typeface="Calibri" pitchFamily="34" charset="0"/>
              </a:rPr>
              <a:t>3</a:t>
            </a:r>
          </a:p>
        </p:txBody>
      </p:sp>
      <p:sp>
        <p:nvSpPr>
          <p:cNvPr id="37899" name="TextBox 12"/>
          <p:cNvSpPr txBox="1">
            <a:spLocks noChangeArrowheads="1"/>
          </p:cNvSpPr>
          <p:nvPr/>
        </p:nvSpPr>
        <p:spPr bwMode="auto">
          <a:xfrm>
            <a:off x="4791075" y="1401763"/>
            <a:ext cx="8032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0">
                <a:latin typeface="Calibri" pitchFamily="34" charset="0"/>
              </a:rPr>
              <a:t>3</a:t>
            </a:r>
          </a:p>
        </p:txBody>
      </p:sp>
      <p:sp>
        <p:nvSpPr>
          <p:cNvPr id="37900" name="TextBox 13"/>
          <p:cNvSpPr txBox="1">
            <a:spLocks noChangeArrowheads="1"/>
          </p:cNvSpPr>
          <p:nvPr/>
        </p:nvSpPr>
        <p:spPr bwMode="auto">
          <a:xfrm>
            <a:off x="6775450" y="704850"/>
            <a:ext cx="8032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0">
                <a:latin typeface="Calibri" pitchFamily="34" charset="0"/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70163" y="3341688"/>
            <a:ext cx="54269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3 + 3 + 3 + 3 = 12 (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ог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pic>
        <p:nvPicPr>
          <p:cNvPr id="15" name="Picture 2" descr="http://www.ireceptar.cz/res/data/096/011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7425" y="1130300"/>
            <a:ext cx="160178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www.ireceptar.cz/res/data/096/011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025" y="1616075"/>
            <a:ext cx="16033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ireceptar.cz/res/data/096/011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750" y="990600"/>
            <a:ext cx="16033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500298" y="4786322"/>
            <a:ext cx="48317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Calibri" pitchFamily="34" charset="0"/>
              </a:rPr>
              <a:t>3 </a:t>
            </a:r>
            <a:r>
              <a:rPr lang="ru-RU" sz="6000" b="1" dirty="0" err="1" smtClean="0">
                <a:solidFill>
                  <a:srgbClr val="7030A0"/>
                </a:solidFill>
                <a:latin typeface="Calibri" pitchFamily="34" charset="0"/>
              </a:rPr>
              <a:t>х</a:t>
            </a:r>
            <a:r>
              <a:rPr lang="ru-RU" sz="6000" b="1" dirty="0" smtClean="0">
                <a:solidFill>
                  <a:srgbClr val="7030A0"/>
                </a:solidFill>
                <a:latin typeface="Calibri" pitchFamily="34" charset="0"/>
              </a:rPr>
              <a:t> 4 = 12</a:t>
            </a:r>
            <a:r>
              <a:rPr lang="ru-RU" sz="6000" b="1" dirty="0" smtClean="0">
                <a:solidFill>
                  <a:srgbClr val="7030A0"/>
                </a:solidFill>
              </a:rPr>
              <a:t> (</a:t>
            </a:r>
            <a:r>
              <a:rPr lang="ru-RU" sz="6000" b="1" dirty="0" err="1" smtClean="0">
                <a:solidFill>
                  <a:srgbClr val="7030A0"/>
                </a:solidFill>
              </a:rPr>
              <a:t>ог</a:t>
            </a:r>
            <a:r>
              <a:rPr lang="ru-RU" sz="6000" b="1" dirty="0" smtClean="0">
                <a:solidFill>
                  <a:srgbClr val="7030A0"/>
                </a:solidFill>
              </a:rPr>
              <a:t>.)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30"/>
          <p:cNvSpPr txBox="1">
            <a:spLocks noChangeArrowheads="1"/>
          </p:cNvSpPr>
          <p:nvPr/>
        </p:nvSpPr>
        <p:spPr bwMode="auto">
          <a:xfrm rot="1366112">
            <a:off x="4792663" y="1514475"/>
            <a:ext cx="8080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38914" name="TextBox 33"/>
          <p:cNvSpPr txBox="1">
            <a:spLocks noChangeArrowheads="1"/>
          </p:cNvSpPr>
          <p:nvPr/>
        </p:nvSpPr>
        <p:spPr bwMode="auto">
          <a:xfrm rot="1521526">
            <a:off x="1982788" y="1554163"/>
            <a:ext cx="8080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38915" name="TextBox 34"/>
          <p:cNvSpPr txBox="1">
            <a:spLocks noChangeArrowheads="1"/>
          </p:cNvSpPr>
          <p:nvPr/>
        </p:nvSpPr>
        <p:spPr bwMode="auto">
          <a:xfrm rot="1564714">
            <a:off x="3446463" y="1398588"/>
            <a:ext cx="8080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38916" name="TextBox 31"/>
          <p:cNvSpPr txBox="1">
            <a:spLocks noChangeArrowheads="1"/>
          </p:cNvSpPr>
          <p:nvPr/>
        </p:nvSpPr>
        <p:spPr bwMode="auto">
          <a:xfrm rot="1515546">
            <a:off x="3462338" y="1397000"/>
            <a:ext cx="8080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38917" name="TextBox 29"/>
          <p:cNvSpPr txBox="1">
            <a:spLocks noChangeArrowheads="1"/>
          </p:cNvSpPr>
          <p:nvPr/>
        </p:nvSpPr>
        <p:spPr bwMode="auto">
          <a:xfrm rot="1366112">
            <a:off x="6237288" y="1524000"/>
            <a:ext cx="8080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17" name="Прямоугольник 16"/>
          <p:cNvSpPr/>
          <p:nvPr/>
        </p:nvSpPr>
        <p:spPr>
          <a:xfrm rot="1754188">
            <a:off x="1727200" y="1484313"/>
            <a:ext cx="1117600" cy="1617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9" name="TextBox 25"/>
          <p:cNvSpPr txBox="1">
            <a:spLocks noChangeArrowheads="1"/>
          </p:cNvSpPr>
          <p:nvPr/>
        </p:nvSpPr>
        <p:spPr bwMode="auto">
          <a:xfrm rot="1499463">
            <a:off x="6037263" y="1433513"/>
            <a:ext cx="8080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38920" name="TextBox 24"/>
          <p:cNvSpPr txBox="1">
            <a:spLocks noChangeArrowheads="1"/>
          </p:cNvSpPr>
          <p:nvPr/>
        </p:nvSpPr>
        <p:spPr bwMode="auto">
          <a:xfrm rot="1628370">
            <a:off x="4621213" y="1425575"/>
            <a:ext cx="8080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38921" name="TextBox 23"/>
          <p:cNvSpPr txBox="1">
            <a:spLocks noChangeArrowheads="1"/>
          </p:cNvSpPr>
          <p:nvPr/>
        </p:nvSpPr>
        <p:spPr bwMode="auto">
          <a:xfrm rot="1585815">
            <a:off x="3386138" y="1358900"/>
            <a:ext cx="8080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38922" name="TextBox 27"/>
          <p:cNvSpPr txBox="1">
            <a:spLocks noChangeArrowheads="1"/>
          </p:cNvSpPr>
          <p:nvPr/>
        </p:nvSpPr>
        <p:spPr bwMode="auto">
          <a:xfrm rot="1881390">
            <a:off x="1881188" y="1514475"/>
            <a:ext cx="809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38923" name="TextBox 5"/>
          <p:cNvSpPr txBox="1">
            <a:spLocks noChangeArrowheads="1"/>
          </p:cNvSpPr>
          <p:nvPr/>
        </p:nvSpPr>
        <p:spPr bwMode="auto">
          <a:xfrm rot="2338076">
            <a:off x="2033588" y="1341438"/>
            <a:ext cx="8080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pic>
        <p:nvPicPr>
          <p:cNvPr id="3892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 rot="1700634">
            <a:off x="3355975" y="1430338"/>
            <a:ext cx="1119188" cy="1617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532586">
            <a:off x="4551363" y="1835150"/>
            <a:ext cx="1119187" cy="1617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453972">
            <a:off x="6081713" y="1390650"/>
            <a:ext cx="1117600" cy="1619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28" name="TextBox 22"/>
          <p:cNvSpPr txBox="1">
            <a:spLocks noChangeArrowheads="1"/>
          </p:cNvSpPr>
          <p:nvPr/>
        </p:nvSpPr>
        <p:spPr bwMode="auto">
          <a:xfrm rot="1780130">
            <a:off x="7491413" y="1500188"/>
            <a:ext cx="8080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16" name="Прямоугольник 15"/>
          <p:cNvSpPr/>
          <p:nvPr/>
        </p:nvSpPr>
        <p:spPr>
          <a:xfrm rot="1355593">
            <a:off x="7481888" y="1663700"/>
            <a:ext cx="1119187" cy="1617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1579987">
            <a:off x="650875" y="1238250"/>
            <a:ext cx="1117600" cy="1617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31" name="TextBox 4"/>
          <p:cNvSpPr txBox="1">
            <a:spLocks noChangeArrowheads="1"/>
          </p:cNvSpPr>
          <p:nvPr/>
        </p:nvSpPr>
        <p:spPr bwMode="auto">
          <a:xfrm rot="1545592">
            <a:off x="806450" y="1322388"/>
            <a:ext cx="808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sp>
        <p:nvSpPr>
          <p:cNvPr id="38932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38933" name="Прямоугольник 10"/>
          <p:cNvSpPr>
            <a:spLocks noChangeArrowheads="1"/>
          </p:cNvSpPr>
          <p:nvPr/>
        </p:nvSpPr>
        <p:spPr bwMode="auto">
          <a:xfrm>
            <a:off x="3165380" y="346075"/>
            <a:ext cx="19893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Задача.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http://us.cdn2.123rf.com/168nwm/sever180/sever1801205/sever180120500021/13750652-five-mouth-watering-red-radishes-on-the-gr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875683">
            <a:off x="388144" y="1459707"/>
            <a:ext cx="16525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5" name="TextBox 26"/>
          <p:cNvSpPr txBox="1">
            <a:spLocks noChangeArrowheads="1"/>
          </p:cNvSpPr>
          <p:nvPr/>
        </p:nvSpPr>
        <p:spPr bwMode="auto">
          <a:xfrm rot="1366112">
            <a:off x="7516813" y="1577975"/>
            <a:ext cx="8080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pic>
        <p:nvPicPr>
          <p:cNvPr id="29" name="Picture 14" descr="http://us.cdn2.123rf.com/168nwm/sever180/sever1801205/sever180120500021/13750652-five-mouth-watering-red-radishes-on-the-gr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917196">
            <a:off x="7169944" y="1878806"/>
            <a:ext cx="1743075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 rot="1522168">
            <a:off x="1878013" y="1554163"/>
            <a:ext cx="1119187" cy="1619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38" name="TextBox 21"/>
          <p:cNvSpPr txBox="1">
            <a:spLocks noChangeArrowheads="1"/>
          </p:cNvSpPr>
          <p:nvPr/>
        </p:nvSpPr>
        <p:spPr bwMode="auto">
          <a:xfrm rot="1646085">
            <a:off x="6135688" y="1455738"/>
            <a:ext cx="8080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pic>
        <p:nvPicPr>
          <p:cNvPr id="7182" name="Picture 14" descr="http://us.cdn2.123rf.com/168nwm/sever180/sever1801205/sever180120500021/13750652-five-mouth-watering-red-radishes-on-the-gr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917196">
            <a:off x="5805487" y="1647826"/>
            <a:ext cx="1693863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40" name="TextBox 20"/>
          <p:cNvSpPr txBox="1">
            <a:spLocks noChangeArrowheads="1"/>
          </p:cNvSpPr>
          <p:nvPr/>
        </p:nvSpPr>
        <p:spPr bwMode="auto">
          <a:xfrm rot="1601090">
            <a:off x="4621213" y="1846263"/>
            <a:ext cx="8080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pic>
        <p:nvPicPr>
          <p:cNvPr id="7180" name="Picture 12" descr="http://us.cdn2.123rf.com/168nwm/sever180/sever1801205/sever180120500021/13750652-five-mouth-watering-red-radishes-on-the-gr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854292">
            <a:off x="4324351" y="2055812"/>
            <a:ext cx="16002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42" name="TextBox 19"/>
          <p:cNvSpPr txBox="1">
            <a:spLocks noChangeArrowheads="1"/>
          </p:cNvSpPr>
          <p:nvPr/>
        </p:nvSpPr>
        <p:spPr bwMode="auto">
          <a:xfrm rot="1679671">
            <a:off x="3490913" y="1528763"/>
            <a:ext cx="8080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pic>
        <p:nvPicPr>
          <p:cNvPr id="7178" name="Picture 10" descr="http://us.cdn2.123rf.com/168nwm/sever180/sever1801205/sever180120500021/13750652-five-mouth-watering-red-radishes-on-the-gr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829000">
            <a:off x="3084513" y="1611313"/>
            <a:ext cx="162718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44" name="TextBox 36"/>
          <p:cNvSpPr txBox="1">
            <a:spLocks noChangeArrowheads="1"/>
          </p:cNvSpPr>
          <p:nvPr/>
        </p:nvSpPr>
        <p:spPr bwMode="auto">
          <a:xfrm rot="1610174">
            <a:off x="2033588" y="1577975"/>
            <a:ext cx="8080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latin typeface="Calibri" pitchFamily="34" charset="0"/>
              </a:rPr>
              <a:t>5</a:t>
            </a:r>
          </a:p>
        </p:txBody>
      </p:sp>
      <p:pic>
        <p:nvPicPr>
          <p:cNvPr id="36" name="Picture 10" descr="http://us.cdn2.123rf.com/168nwm/sever180/sever1801205/sever180120500021/13750652-five-mouth-watering-red-radishes-on-the-gr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829000">
            <a:off x="1636712" y="1776413"/>
            <a:ext cx="16097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875" y="3621088"/>
            <a:ext cx="51844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Calibri" pitchFamily="34" charset="0"/>
              </a:rPr>
              <a:t>5+5+5+5+5+5=30</a:t>
            </a:r>
            <a:r>
              <a:rPr lang="ru-RU" sz="4400" b="1" dirty="0"/>
              <a:t> (р.)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500298" y="4643446"/>
            <a:ext cx="45881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Calibri" pitchFamily="34" charset="0"/>
              </a:rPr>
              <a:t>5 </a:t>
            </a:r>
            <a:r>
              <a:rPr lang="ru-RU" sz="6000" b="1" dirty="0" err="1" smtClean="0">
                <a:solidFill>
                  <a:srgbClr val="7030A0"/>
                </a:solidFill>
                <a:latin typeface="Calibri" pitchFamily="34" charset="0"/>
              </a:rPr>
              <a:t>х</a:t>
            </a:r>
            <a:r>
              <a:rPr lang="ru-RU" sz="6000" b="1" dirty="0" smtClean="0">
                <a:solidFill>
                  <a:srgbClr val="7030A0"/>
                </a:solidFill>
                <a:latin typeface="Calibri" pitchFamily="34" charset="0"/>
              </a:rPr>
              <a:t> 6 = 30</a:t>
            </a:r>
            <a:r>
              <a:rPr lang="ru-RU" sz="6000" b="1" dirty="0" smtClean="0">
                <a:solidFill>
                  <a:srgbClr val="7030A0"/>
                </a:solidFill>
              </a:rPr>
              <a:t> (р.)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428625" y="3213100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2484438" y="11255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8588" y="657225"/>
            <a:ext cx="3656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Сложение</a:t>
            </a:r>
            <a:endParaRPr lang="ru-RU" sz="6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757" y="1715094"/>
            <a:ext cx="834536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одинаковых </a:t>
            </a:r>
            <a:r>
              <a:rPr lang="ru-RU" sz="60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слагаемых</a:t>
            </a:r>
            <a:endParaRPr lang="ru-RU" sz="6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04975" y="2979738"/>
            <a:ext cx="58769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можно заменить</a:t>
            </a:r>
            <a:endParaRPr lang="ru-RU" sz="600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7191" y="4501286"/>
            <a:ext cx="4535857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умножением</a:t>
            </a:r>
            <a:endParaRPr lang="ru-RU" sz="6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357158" y="642918"/>
            <a:ext cx="85693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i="1" dirty="0"/>
              <a:t>Замените действие </a:t>
            </a:r>
            <a:r>
              <a:rPr lang="ru-RU" sz="6000" b="1" i="1" dirty="0" smtClean="0"/>
              <a:t>сложение </a:t>
            </a:r>
            <a:endParaRPr lang="ru-RU" sz="6000" b="1" i="1" dirty="0"/>
          </a:p>
          <a:p>
            <a:pPr algn="ctr"/>
            <a:r>
              <a:rPr lang="ru-RU" sz="6000" b="1" i="1" dirty="0"/>
              <a:t>на действие </a:t>
            </a:r>
            <a:r>
              <a:rPr lang="ru-RU" sz="6000" b="1" i="1" dirty="0" smtClean="0"/>
              <a:t>умножение</a:t>
            </a:r>
            <a:endParaRPr lang="ru-RU" sz="6000" b="1" i="1" dirty="0"/>
          </a:p>
          <a:p>
            <a:pPr algn="ctr"/>
            <a:r>
              <a:rPr lang="ru-RU" sz="6000" b="1" i="1" dirty="0"/>
              <a:t>(самостоятельная работа)</a:t>
            </a:r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214282" y="428604"/>
            <a:ext cx="535781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8+8+8+8+8=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785813"/>
            <a:ext cx="5064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928802"/>
            <a:ext cx="5064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143375"/>
            <a:ext cx="5064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8" y="500042"/>
            <a:ext cx="2214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8   5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2844" y="1571612"/>
            <a:ext cx="6072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12+12+12+12=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29322" y="1571612"/>
            <a:ext cx="2571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12   4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20" y="2643182"/>
            <a:ext cx="8501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33+22+44=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282" y="3786190"/>
            <a:ext cx="4643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15+15+15=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43504" y="3786190"/>
            <a:ext cx="2643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15   3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28688" y="5057775"/>
            <a:ext cx="7958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7+9+12+6+5=</a:t>
            </a:r>
          </a:p>
        </p:txBody>
      </p:sp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1" descr="00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714356"/>
            <a:ext cx="762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1" descr="00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2000240"/>
            <a:ext cx="762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1" descr="00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4214818"/>
            <a:ext cx="762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357158" y="642918"/>
            <a:ext cx="85693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i="1" dirty="0"/>
              <a:t>Замените действие умножение </a:t>
            </a:r>
          </a:p>
          <a:p>
            <a:pPr algn="ctr"/>
            <a:r>
              <a:rPr lang="ru-RU" sz="6000" b="1" i="1" dirty="0"/>
              <a:t>на действие </a:t>
            </a:r>
            <a:r>
              <a:rPr lang="ru-RU" sz="6000" b="1" i="1" dirty="0" smtClean="0"/>
              <a:t>сложение</a:t>
            </a:r>
            <a:endParaRPr lang="ru-RU" sz="6000" b="1" i="1" dirty="0"/>
          </a:p>
          <a:p>
            <a:pPr algn="ctr"/>
            <a:r>
              <a:rPr lang="ru-RU" sz="6000" b="1" i="1" dirty="0"/>
              <a:t>(самостоятельная работа)</a:t>
            </a:r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214282" y="500042"/>
            <a:ext cx="3544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dirty="0"/>
              <a:t>13 </a:t>
            </a:r>
            <a:r>
              <a:rPr lang="ru-RU" sz="7200" b="1" dirty="0" err="1"/>
              <a:t>х</a:t>
            </a:r>
            <a:r>
              <a:rPr lang="ru-RU" sz="7200" b="1" dirty="0"/>
              <a:t> 3 </a:t>
            </a:r>
            <a:r>
              <a:rPr lang="ru-RU" sz="7200" b="1" dirty="0" smtClean="0"/>
              <a:t>=</a:t>
            </a:r>
            <a:endParaRPr lang="ru-RU" sz="6600" b="1" dirty="0"/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214282" y="1500174"/>
            <a:ext cx="327044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dirty="0"/>
              <a:t>24 </a:t>
            </a:r>
            <a:r>
              <a:rPr lang="ru-RU" sz="6600" b="1" dirty="0" err="1"/>
              <a:t>х</a:t>
            </a:r>
            <a:r>
              <a:rPr lang="ru-RU" sz="6600" b="1" dirty="0"/>
              <a:t> 4 </a:t>
            </a:r>
            <a:r>
              <a:rPr lang="ru-RU" sz="6600" b="1" dirty="0" smtClean="0"/>
              <a:t>=</a:t>
            </a:r>
            <a:endParaRPr lang="ru-RU" sz="6600" b="1" dirty="0"/>
          </a:p>
        </p:txBody>
      </p:sp>
      <p:sp>
        <p:nvSpPr>
          <p:cNvPr id="43014" name="Text Box 9"/>
          <p:cNvSpPr txBox="1">
            <a:spLocks noChangeArrowheads="1"/>
          </p:cNvSpPr>
          <p:nvPr/>
        </p:nvSpPr>
        <p:spPr bwMode="auto">
          <a:xfrm>
            <a:off x="285720" y="2357430"/>
            <a:ext cx="327044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dirty="0"/>
              <a:t>46 </a:t>
            </a:r>
            <a:r>
              <a:rPr lang="ru-RU" sz="6600" b="1" dirty="0" err="1"/>
              <a:t>х</a:t>
            </a:r>
            <a:r>
              <a:rPr lang="ru-RU" sz="6600" b="1" dirty="0"/>
              <a:t> 2 </a:t>
            </a:r>
            <a:r>
              <a:rPr lang="ru-RU" sz="6600" b="1" dirty="0" smtClean="0"/>
              <a:t>=</a:t>
            </a:r>
            <a:endParaRPr lang="ru-RU" sz="6600" b="1" dirty="0"/>
          </a:p>
        </p:txBody>
      </p:sp>
      <p:sp>
        <p:nvSpPr>
          <p:cNvPr id="43015" name="Text Box 11"/>
          <p:cNvSpPr txBox="1">
            <a:spLocks noChangeArrowheads="1"/>
          </p:cNvSpPr>
          <p:nvPr/>
        </p:nvSpPr>
        <p:spPr bwMode="auto">
          <a:xfrm>
            <a:off x="285720" y="4286256"/>
            <a:ext cx="327044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dirty="0"/>
              <a:t>32 </a:t>
            </a:r>
            <a:r>
              <a:rPr lang="ru-RU" sz="6600" b="1" dirty="0" err="1"/>
              <a:t>х</a:t>
            </a:r>
            <a:r>
              <a:rPr lang="ru-RU" sz="6600" b="1" dirty="0"/>
              <a:t> 3 </a:t>
            </a:r>
            <a:r>
              <a:rPr lang="ru-RU" sz="6600" b="1" dirty="0" smtClean="0"/>
              <a:t>=</a:t>
            </a:r>
            <a:endParaRPr lang="ru-RU" sz="6600" b="1" dirty="0"/>
          </a:p>
        </p:txBody>
      </p:sp>
      <p:sp>
        <p:nvSpPr>
          <p:cNvPr id="43016" name="Text Box 12"/>
          <p:cNvSpPr txBox="1">
            <a:spLocks noChangeArrowheads="1"/>
          </p:cNvSpPr>
          <p:nvPr/>
        </p:nvSpPr>
        <p:spPr bwMode="auto">
          <a:xfrm>
            <a:off x="214282" y="3357562"/>
            <a:ext cx="327044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dirty="0"/>
              <a:t>16 </a:t>
            </a:r>
            <a:r>
              <a:rPr lang="ru-RU" sz="6600" b="1" dirty="0" err="1"/>
              <a:t>х</a:t>
            </a:r>
            <a:r>
              <a:rPr lang="ru-RU" sz="6600" b="1" dirty="0"/>
              <a:t> 4 </a:t>
            </a:r>
            <a:r>
              <a:rPr lang="ru-RU" sz="6600" b="1" dirty="0" smtClean="0"/>
              <a:t>=</a:t>
            </a:r>
            <a:endParaRPr lang="ru-RU" sz="6600" b="1" dirty="0"/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868" y="500042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13+13+13</a:t>
            </a:r>
            <a:endParaRPr lang="ru-RU" sz="7200" dirty="0"/>
          </a:p>
        </p:txBody>
      </p:sp>
      <p:sp>
        <p:nvSpPr>
          <p:cNvPr id="10" name="TextBox 9"/>
          <p:cNvSpPr txBox="1"/>
          <p:nvPr/>
        </p:nvSpPr>
        <p:spPr>
          <a:xfrm>
            <a:off x="3286116" y="1428736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24+24+24+24</a:t>
            </a:r>
            <a:endParaRPr lang="ru-RU" sz="7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00430" y="2285992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46+46</a:t>
            </a:r>
            <a:endParaRPr lang="ru-RU" sz="7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14678" y="3286124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16+16+16+16</a:t>
            </a:r>
            <a:endParaRPr lang="ru-RU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8960" y="4143380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32+32+32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3000372"/>
            <a:ext cx="63579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+, –, –, –,+.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00100" y="1000108"/>
            <a:ext cx="605653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dirty="0" smtClean="0"/>
              <a:t>Игра «</a:t>
            </a:r>
            <a:r>
              <a:rPr lang="ru-RU" sz="6600" b="1" dirty="0" err="1" smtClean="0"/>
              <a:t>Да-нет</a:t>
            </a:r>
            <a:r>
              <a:rPr lang="ru-RU" sz="6600" b="1" dirty="0" smtClean="0"/>
              <a:t>»</a:t>
            </a:r>
            <a:endParaRPr lang="ru-RU" sz="6600" b="1" dirty="0"/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C:\Users\user\Desktop\МиД_презентации_2 класс\Шаги урока ОНЗ\Рамк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Изображение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285992"/>
            <a:ext cx="7305675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122488" y="327025"/>
            <a:ext cx="6132512" cy="779463"/>
            <a:chOff x="1692275" y="736600"/>
            <a:chExt cx="5832475" cy="103663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692275" y="736600"/>
              <a:ext cx="5832475" cy="10366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5613" name="Изображение 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150" y="981075"/>
              <a:ext cx="5557838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85786" y="5429264"/>
            <a:ext cx="5049838" cy="830263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01613">
              <a:buFont typeface="Arial" charset="0"/>
              <a:buChar char="•"/>
            </a:pPr>
            <a:r>
              <a:rPr lang="ru-RU" sz="2400" dirty="0">
                <a:solidFill>
                  <a:srgbClr val="004F8A"/>
                </a:solidFill>
              </a:rPr>
              <a:t>запомнил(а)только тему;</a:t>
            </a:r>
          </a:p>
          <a:p>
            <a:pPr marL="285750" indent="-201613">
              <a:buFont typeface="Arial" charset="0"/>
              <a:buChar char="•"/>
            </a:pPr>
            <a:r>
              <a:rPr lang="ru-RU" sz="2400" dirty="0">
                <a:solidFill>
                  <a:srgbClr val="C00000"/>
                </a:solidFill>
              </a:rPr>
              <a:t>есть ошибки в с/р.</a:t>
            </a:r>
            <a:endParaRPr lang="ru-RU" sz="2400" dirty="0">
              <a:solidFill>
                <a:srgbClr val="004F8A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85786" y="4357694"/>
            <a:ext cx="6180138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• понимаю, что такое </a:t>
            </a:r>
            <a:r>
              <a:rPr lang="ru-RU" sz="2400" dirty="0" smtClean="0">
                <a:solidFill>
                  <a:schemeClr val="tx2"/>
                </a:solidFill>
              </a:rPr>
              <a:t>умножение;</a:t>
            </a:r>
            <a:endParaRPr lang="ru-RU" sz="2400" dirty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• </a:t>
            </a:r>
            <a:r>
              <a:rPr lang="ru-RU" sz="2400" dirty="0">
                <a:solidFill>
                  <a:srgbClr val="C00000"/>
                </a:solidFill>
              </a:rPr>
              <a:t>есть ошибки в с/р.</a:t>
            </a:r>
          </a:p>
        </p:txBody>
      </p:sp>
      <p:sp>
        <p:nvSpPr>
          <p:cNvPr id="19" name="Прямоугольник 6"/>
          <p:cNvSpPr>
            <a:spLocks noChangeArrowheads="1"/>
          </p:cNvSpPr>
          <p:nvPr/>
        </p:nvSpPr>
        <p:spPr bwMode="auto">
          <a:xfrm>
            <a:off x="785786" y="3357562"/>
            <a:ext cx="5370513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dirty="0">
                <a:solidFill>
                  <a:srgbClr val="004F8A"/>
                </a:solidFill>
              </a:rPr>
              <a:t> </a:t>
            </a:r>
            <a:r>
              <a:rPr lang="ru-RU" sz="2400" dirty="0" err="1" smtClean="0">
                <a:solidFill>
                  <a:srgbClr val="004F8A"/>
                </a:solidFill>
              </a:rPr>
              <a:t>понимаю,что</a:t>
            </a:r>
            <a:r>
              <a:rPr lang="ru-RU" sz="2400" dirty="0" smtClean="0">
                <a:solidFill>
                  <a:srgbClr val="004F8A"/>
                </a:solidFill>
              </a:rPr>
              <a:t> такое умножение; </a:t>
            </a:r>
            <a:endParaRPr lang="ru-RU" sz="2400" dirty="0">
              <a:solidFill>
                <a:srgbClr val="004F8A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нет ошибок </a:t>
            </a:r>
            <a:r>
              <a:rPr lang="ru-RU" sz="2400" dirty="0">
                <a:solidFill>
                  <a:srgbClr val="C00000"/>
                </a:solidFill>
              </a:rPr>
              <a:t>в с/р.</a:t>
            </a:r>
          </a:p>
        </p:txBody>
      </p:sp>
      <p:sp>
        <p:nvSpPr>
          <p:cNvPr id="20" name="Прямоугольник 9"/>
          <p:cNvSpPr>
            <a:spLocks noChangeArrowheads="1"/>
          </p:cNvSpPr>
          <p:nvPr/>
        </p:nvSpPr>
        <p:spPr bwMode="auto">
          <a:xfrm>
            <a:off x="3000364" y="1643050"/>
            <a:ext cx="4919663" cy="1569660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понимаю,что</a:t>
            </a:r>
            <a:r>
              <a:rPr lang="ru-RU" sz="2400" dirty="0" smtClean="0">
                <a:solidFill>
                  <a:schemeClr val="tx2"/>
                </a:solidFill>
              </a:rPr>
              <a:t> такое </a:t>
            </a:r>
            <a:r>
              <a:rPr lang="ru-RU" sz="2400" dirty="0" err="1" smtClean="0">
                <a:solidFill>
                  <a:schemeClr val="tx2"/>
                </a:solidFill>
              </a:rPr>
              <a:t>умножение,могу</a:t>
            </a:r>
            <a:r>
              <a:rPr lang="ru-RU" sz="2400" dirty="0" smtClean="0">
                <a:solidFill>
                  <a:schemeClr val="tx2"/>
                </a:solidFill>
              </a:rPr>
              <a:t> объяснить другим;</a:t>
            </a:r>
            <a:endParaRPr lang="ru-RU" sz="2400" dirty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нет ошибок в с/р.</a:t>
            </a:r>
          </a:p>
        </p:txBody>
      </p:sp>
      <p:pic>
        <p:nvPicPr>
          <p:cNvPr id="25611" name="Picture 17" descr="Otkr-P копия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575" y="327025"/>
            <a:ext cx="183673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1" descr="AN13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5867400"/>
            <a:ext cx="857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44 C -0.00885 -0.02127 -0.02153 -0.03815 -0.03421 -0.03815 C -0.04688 -0.03815 -0.06598 -0.00995 -0.0724 -0.0044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80611855_zim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750"/>
            <a:ext cx="914400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AG00373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3714750"/>
            <a:ext cx="31670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" name="Прямоугольник 419"/>
          <p:cNvSpPr/>
          <p:nvPr/>
        </p:nvSpPr>
        <p:spPr>
          <a:xfrm>
            <a:off x="285720" y="357166"/>
            <a:ext cx="857256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CC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CC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ЗА РАБОТУ</a:t>
            </a:r>
          </a:p>
        </p:txBody>
      </p:sp>
      <p:sp>
        <p:nvSpPr>
          <p:cNvPr id="421" name="Rectangle 4"/>
          <p:cNvSpPr txBox="1">
            <a:spLocks noRot="1" noChangeArrowheads="1"/>
          </p:cNvSpPr>
          <p:nvPr/>
        </p:nvSpPr>
        <p:spPr>
          <a:xfrm>
            <a:off x="357158" y="2786058"/>
            <a:ext cx="8786842" cy="2714644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33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М</a:t>
            </a:r>
            <a:r>
              <a:rPr lang="ru-RU" sz="1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66FF66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</a:t>
            </a:r>
            <a:r>
              <a:rPr lang="ru-RU" sz="1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л</a:t>
            </a:r>
            <a:r>
              <a:rPr lang="ru-RU" sz="1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folHlin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</a:t>
            </a:r>
            <a:r>
              <a:rPr lang="ru-RU" sz="1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B7E7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д</a:t>
            </a:r>
            <a:r>
              <a:rPr lang="ru-RU" sz="1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5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ц</a:t>
            </a:r>
            <a:r>
              <a:rPr lang="ru-RU" sz="1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9900CC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ы</a:t>
            </a:r>
          </a:p>
        </p:txBody>
      </p:sp>
      <p:pic>
        <p:nvPicPr>
          <p:cNvPr id="422" name="Picture 6" descr="1192783528_1192647151_solnyshko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0"/>
            <a:ext cx="19288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" name="Picture 6" descr="солнышко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14313" y="0"/>
            <a:ext cx="2232026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" name="Picture 7" descr="солнышко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75" y="4000500"/>
            <a:ext cx="23749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286388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333375"/>
            <a:ext cx="7488237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200" b="1" i="1" dirty="0">
              <a:ln>
                <a:solidFill>
                  <a:srgbClr val="0070C0"/>
                </a:solidFill>
              </a:ln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34307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>
                  <a:solidFill>
                    <a:srgbClr val="7030A0"/>
                  </a:solidFill>
                </a:ln>
                <a:latin typeface="+mn-lt"/>
              </a:rPr>
              <a:t>Минутка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>
                  <a:solidFill>
                    <a:srgbClr val="7030A0"/>
                  </a:solidFill>
                </a:ln>
                <a:latin typeface="+mn-lt"/>
              </a:rPr>
              <a:t>чистописания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530600" y="1628775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0" name="Arc 7"/>
          <p:cNvSpPr>
            <a:spLocks/>
          </p:cNvSpPr>
          <p:nvPr/>
        </p:nvSpPr>
        <p:spPr bwMode="auto">
          <a:xfrm rot="615963">
            <a:off x="5816600" y="2924175"/>
            <a:ext cx="2338388" cy="3340100"/>
          </a:xfrm>
          <a:custGeom>
            <a:avLst/>
            <a:gdLst>
              <a:gd name="T0" fmla="*/ 18898756 w 39056"/>
              <a:gd name="T1" fmla="*/ 22500987 h 43200"/>
              <a:gd name="T2" fmla="*/ 0 w 39056"/>
              <a:gd name="T3" fmla="*/ 205168738 h 43200"/>
              <a:gd name="T4" fmla="*/ 62575219 w 39056"/>
              <a:gd name="T5" fmla="*/ 129123464 h 43200"/>
              <a:gd name="T6" fmla="*/ 0 60000 65536"/>
              <a:gd name="T7" fmla="*/ 0 60000 65536"/>
              <a:gd name="T8" fmla="*/ 0 60000 65536"/>
              <a:gd name="T9" fmla="*/ 0 w 39056"/>
              <a:gd name="T10" fmla="*/ 0 h 43200"/>
              <a:gd name="T11" fmla="*/ 39056 w 3905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56" h="43200" fill="none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</a:path>
              <a:path w="39056" h="43200" stroke="0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  <a:lnTo>
                  <a:pt x="17456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H="1">
            <a:off x="6350000" y="1628775"/>
            <a:ext cx="304800" cy="1524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Oval 12"/>
          <p:cNvSpPr>
            <a:spLocks noChangeArrowheads="1"/>
          </p:cNvSpPr>
          <p:nvPr/>
        </p:nvSpPr>
        <p:spPr bwMode="auto">
          <a:xfrm>
            <a:off x="6578600" y="1552575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5846763" y="361950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Arc 9"/>
          <p:cNvSpPr>
            <a:spLocks/>
          </p:cNvSpPr>
          <p:nvPr/>
        </p:nvSpPr>
        <p:spPr bwMode="auto">
          <a:xfrm rot="6839051">
            <a:off x="7015957" y="888206"/>
            <a:ext cx="989012" cy="1368425"/>
          </a:xfrm>
          <a:custGeom>
            <a:avLst/>
            <a:gdLst>
              <a:gd name="T0" fmla="*/ 13346352 w 21600"/>
              <a:gd name="T1" fmla="*/ 0 h 31221"/>
              <a:gd name="T2" fmla="*/ 39481402 w 21600"/>
              <a:gd name="T3" fmla="*/ 59978450 h 31221"/>
              <a:gd name="T4" fmla="*/ 0 w 21600"/>
              <a:gd name="T5" fmla="*/ 39653294 h 31221"/>
              <a:gd name="T6" fmla="*/ 0 60000 65536"/>
              <a:gd name="T7" fmla="*/ 0 60000 65536"/>
              <a:gd name="T8" fmla="*/ 0 60000 65536"/>
              <a:gd name="T9" fmla="*/ 0 w 21600"/>
              <a:gd name="T10" fmla="*/ 0 h 31221"/>
              <a:gd name="T11" fmla="*/ 21600 w 21600"/>
              <a:gd name="T12" fmla="*/ 31221 h 31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21" fill="none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</a:path>
              <a:path w="21600" h="31221" stroke="0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  <a:lnTo>
                  <a:pt x="0" y="20641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41813E-7 L -0.03333 0.222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22202 C -0.02483 0.21624 -0.01615 0.21069 -0.00799 0.20699 C 0.00017 0.20329 0.00642 0.20028 0.01597 0.19959 C 0.02552 0.19889 0.04045 0.2012 0.04982 0.20329 C 0.0592 0.20537 0.06493 0.2086 0.07239 0.21277 C 0.07986 0.21693 0.08715 0.21994 0.09496 0.2278 C 0.10277 0.23566 0.11128 0.24723 0.11892 0.25971 C 0.12656 0.2722 0.13524 0.28307 0.14132 0.30273 C 0.14739 0.32239 0.15277 0.35384 0.15555 0.37789 C 0.15833 0.40194 0.16076 0.42114 0.15833 0.44727 C 0.1559 0.47341 0.15 0.50763 0.14132 0.53539 C 0.13264 0.56314 0.12152 0.59181 0.10625 0.61425 C 0.09097 0.63668 0.06632 0.65911 0.04982 0.67045 C 0.03333 0.68178 0.02187 0.68085 0.00764 0.68178 C -0.0066 0.6827 -0.02275 0.68247 -0.03611 0.67623 C -0.04948 0.66998 -0.06268 0.65611 -0.07275 0.64431 C -0.08282 0.63252 -0.08941 0.6191 -0.09671 0.60477 C -0.104 0.59043 -0.11302 0.56568 -0.11632 0.55782 " pathEditMode="relative" rAng="0" ptsTypes="aaaaaaaaaaaaaaaa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1.10083E-6 C 0.00226 0.00647 0.00469 0.01318 0.01268 0.02058 C 0.02066 0.02798 0.03299 0.03978 0.04792 0.04486 C 0.06285 0.04995 0.08681 0.05435 0.10278 0.05065 C 0.11875 0.04695 0.13299 0.03307 0.14375 0.02243 C 0.15452 0.01179 0.16372 -0.00717 0.16771 -0.01318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828092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16 февраля.</a:t>
            </a:r>
            <a:endParaRPr lang="ru-RU" sz="4400" b="1" i="1" dirty="0">
              <a:ln>
                <a:solidFill>
                  <a:srgbClr val="0070C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Классная работа.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4138613"/>
            <a:ext cx="785812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88" y="2424113"/>
            <a:ext cx="790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88" y="3281363"/>
            <a:ext cx="790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424113"/>
            <a:ext cx="790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281363"/>
            <a:ext cx="785813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4238" y="2424113"/>
            <a:ext cx="785812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8425" y="3281363"/>
            <a:ext cx="790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8425" y="2424113"/>
            <a:ext cx="790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2613" y="3281363"/>
            <a:ext cx="785812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2613" y="2424113"/>
            <a:ext cx="790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3300" y="3281363"/>
            <a:ext cx="785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8425" y="4138613"/>
            <a:ext cx="7858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2613" y="4138613"/>
            <a:ext cx="7858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4238" y="3281363"/>
            <a:ext cx="785812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138613"/>
            <a:ext cx="7858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7488" y="3281363"/>
            <a:ext cx="785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1675" y="3281363"/>
            <a:ext cx="785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5863" y="3281363"/>
            <a:ext cx="785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9113" y="2424113"/>
            <a:ext cx="785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3300" y="2424113"/>
            <a:ext cx="785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7488" y="2424113"/>
            <a:ext cx="785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1675" y="2424113"/>
            <a:ext cx="785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5863" y="2424113"/>
            <a:ext cx="785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0050" y="3281363"/>
            <a:ext cx="785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0050" y="2424113"/>
            <a:ext cx="785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4238" y="4138613"/>
            <a:ext cx="7858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7488" y="4138613"/>
            <a:ext cx="7858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3300" y="4138613"/>
            <a:ext cx="7858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9113" y="4138613"/>
            <a:ext cx="7858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9113" y="3281363"/>
            <a:ext cx="785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2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4238" y="4138613"/>
            <a:ext cx="7858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95863" y="4138613"/>
            <a:ext cx="7858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4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1675" y="4138613"/>
            <a:ext cx="7858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5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0050" y="4138613"/>
            <a:ext cx="7858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2613" y="4138613"/>
            <a:ext cx="15716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0050" y="4138613"/>
            <a:ext cx="239871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12" descr="C:\Users\drosha\AppData\Local\Microsoft\Windows\Temporary Internet Files\Content.IE5\68MZ15P3\MC9003035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959135">
            <a:off x="7399338" y="3054350"/>
            <a:ext cx="1206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12" descr="C:\Users\drosha\AppData\Local\Microsoft\Windows\Temporary Internet Files\Content.IE5\68MZ15P3\MC9003035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35206">
            <a:off x="5872163" y="4451350"/>
            <a:ext cx="1206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2" descr="C:\Users\drosha\AppData\Local\Microsoft\Windows\Temporary Internet Files\Content.IE5\68MZ15P3\MC9003035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35206">
            <a:off x="4184651" y="209550"/>
            <a:ext cx="1206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сканирование0007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7809" b="11522"/>
          <a:stretch>
            <a:fillRect/>
          </a:stretch>
        </p:blipFill>
        <p:spPr bwMode="auto">
          <a:xfrm>
            <a:off x="214283" y="142852"/>
            <a:ext cx="3714776" cy="291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6" descr="сканирование.jpg"/>
          <p:cNvPicPr preferRelativeResize="0">
            <a:picLocks/>
          </p:cNvPicPr>
          <p:nvPr/>
        </p:nvPicPr>
        <p:blipFill rotWithShape="1">
          <a:blip r:embed="rId4" cstate="print"/>
          <a:srcRect l="3469" t="15683" r="2862" b="14589"/>
          <a:stretch/>
        </p:blipFill>
        <p:spPr bwMode="auto">
          <a:xfrm>
            <a:off x="142844" y="5214950"/>
            <a:ext cx="1571636" cy="1500174"/>
          </a:xfrm>
          <a:prstGeom prst="round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7" name="Рисунок 7" descr="сканирование0001.jpg"/>
          <p:cNvPicPr preferRelativeResize="0">
            <a:picLocks/>
          </p:cNvPicPr>
          <p:nvPr/>
        </p:nvPicPr>
        <p:blipFill rotWithShape="1">
          <a:blip r:embed="rId5" cstate="print"/>
          <a:srcRect l="3469" t="15603" r="2862" b="14589"/>
          <a:stretch/>
        </p:blipFill>
        <p:spPr bwMode="auto">
          <a:xfrm>
            <a:off x="1714480" y="4500570"/>
            <a:ext cx="1643074" cy="1500198"/>
          </a:xfrm>
          <a:prstGeom prst="round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8" name="Рисунок 17" descr="сканирование0002.jpg"/>
          <p:cNvPicPr preferRelativeResize="0">
            <a:picLocks/>
          </p:cNvPicPr>
          <p:nvPr/>
        </p:nvPicPr>
        <p:blipFill rotWithShape="1">
          <a:blip r:embed="rId6" cstate="print"/>
          <a:srcRect l="3469" t="15603" r="2862" b="14589"/>
          <a:stretch/>
        </p:blipFill>
        <p:spPr bwMode="auto">
          <a:xfrm>
            <a:off x="3286116" y="3357562"/>
            <a:ext cx="1643074" cy="1500198"/>
          </a:xfrm>
          <a:prstGeom prst="round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9" name="Рисунок 18" descr="сканирование0003.jpg"/>
          <p:cNvPicPr preferRelativeResize="0">
            <a:picLocks/>
          </p:cNvPicPr>
          <p:nvPr/>
        </p:nvPicPr>
        <p:blipFill rotWithShape="1">
          <a:blip r:embed="rId7" cstate="print"/>
          <a:srcRect l="3461" t="15832" r="3097" b="14590"/>
          <a:stretch/>
        </p:blipFill>
        <p:spPr bwMode="auto">
          <a:xfrm>
            <a:off x="4643438" y="2000240"/>
            <a:ext cx="1643074" cy="1571636"/>
          </a:xfrm>
          <a:prstGeom prst="round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0" name="Рисунок 19" descr="сканирование0004.jpg"/>
          <p:cNvPicPr preferRelativeResize="0">
            <a:picLocks/>
          </p:cNvPicPr>
          <p:nvPr/>
        </p:nvPicPr>
        <p:blipFill rotWithShape="1">
          <a:blip r:embed="rId8" cstate="print"/>
          <a:srcRect l="3478" t="15832" r="2625" b="14590"/>
          <a:stretch/>
        </p:blipFill>
        <p:spPr bwMode="auto">
          <a:xfrm>
            <a:off x="6000760" y="928670"/>
            <a:ext cx="1500198" cy="1500198"/>
          </a:xfrm>
          <a:prstGeom prst="round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1" name="Рисунок 20" descr="сканирование0005.jpg"/>
          <p:cNvPicPr preferRelativeResize="0">
            <a:picLocks/>
          </p:cNvPicPr>
          <p:nvPr/>
        </p:nvPicPr>
        <p:blipFill rotWithShape="1">
          <a:blip r:embed="rId9" cstate="print"/>
          <a:srcRect l="3448" t="15832" r="3448" b="14590"/>
          <a:stretch/>
        </p:blipFill>
        <p:spPr bwMode="auto">
          <a:xfrm>
            <a:off x="7358082" y="214290"/>
            <a:ext cx="1643042" cy="1428760"/>
          </a:xfrm>
          <a:prstGeom prst="round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сканирование0009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8015" b="12103"/>
          <a:stretch>
            <a:fillRect/>
          </a:stretch>
        </p:blipFill>
        <p:spPr bwMode="auto">
          <a:xfrm>
            <a:off x="311150" y="331788"/>
            <a:ext cx="369093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12" descr="C:\Users\drosha\AppData\Local\Microsoft\Windows\Temporary Internet Files\Content.IE5\68MZ15P3\MC9003035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59135">
            <a:off x="7399338" y="3054350"/>
            <a:ext cx="1206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12" descr="C:\Users\drosha\AppData\Local\Microsoft\Windows\Temporary Internet Files\Content.IE5\68MZ15P3\MC9003035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35206">
            <a:off x="5872163" y="4451350"/>
            <a:ext cx="1206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2" descr="C:\Users\drosha\AppData\Local\Microsoft\Windows\Temporary Internet Files\Content.IE5\68MZ15P3\MC9003035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35206">
            <a:off x="4184651" y="209550"/>
            <a:ext cx="1206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20" descr="C:\Users\user\Desktop\МиД_презентации_2 класс\Шаги урока ОНЗ\Цел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929198"/>
            <a:ext cx="168433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21" descr="C:\Users\user\Desktop\МиД_презентации_2 класс\Шаги урока ОНЗ\Пла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071942"/>
            <a:ext cx="1685925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22" descr="C:\Users\user\Desktop\МиД_презентации_2 класс\Шаги урока ОНЗ\Реализац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8013" y="3332163"/>
            <a:ext cx="1684337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20" descr="C:\Users\user\Desktop\МиД_презентации_2 класс\Шаги урока ОНЗ\Эталон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2416175"/>
            <a:ext cx="16859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9" descr="C:\Users\user\Desktop\МиД_презентации_2 класс\Шаги урока ОНЗ\Первичное закрепление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9600" y="1493838"/>
            <a:ext cx="1684338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24" descr="C:\Users\user\Desktop\МиД_презентации_2 класс\Шаги урока ОНЗ\Самостоятельная работ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59625" y="274638"/>
            <a:ext cx="16859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-174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7343" y="332656"/>
            <a:ext cx="4377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УСТНЫЙ СЧЁТ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331913" y="2659063"/>
            <a:ext cx="64801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7030A0"/>
                </a:solidFill>
                <a:latin typeface="Calibri" pitchFamily="34" charset="0"/>
              </a:rPr>
              <a:t> 17 + 20 +  40 + 3 =   80</a:t>
            </a:r>
          </a:p>
          <a:p>
            <a:r>
              <a:rPr lang="ru-RU" sz="4400" b="1">
                <a:solidFill>
                  <a:srgbClr val="7030A0"/>
                </a:solidFill>
                <a:latin typeface="Calibri" pitchFamily="34" charset="0"/>
              </a:rPr>
              <a:t> 36 + 18 + 2 + 4 =   60</a:t>
            </a:r>
          </a:p>
          <a:p>
            <a:r>
              <a:rPr lang="ru-RU" sz="4400" b="1">
                <a:solidFill>
                  <a:srgbClr val="7030A0"/>
                </a:solidFill>
                <a:latin typeface="Calibri" pitchFamily="34" charset="0"/>
              </a:rPr>
              <a:t> 29 + 50 + 1 + 20 = 100</a:t>
            </a:r>
          </a:p>
          <a:p>
            <a:r>
              <a:rPr lang="ru-RU" sz="4400" b="1">
                <a:solidFill>
                  <a:srgbClr val="7030A0"/>
                </a:solidFill>
                <a:latin typeface="Calibri" pitchFamily="34" charset="0"/>
              </a:rPr>
              <a:t> 27 + 6 + 14 + 3 =  50   </a:t>
            </a: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179388" y="1136650"/>
            <a:ext cx="85693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</a:rPr>
              <a:t>Выполни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</a:rPr>
              <a:t>вычисления</a:t>
            </a:r>
          </a:p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</a:rPr>
              <a:t> удобным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</a:rPr>
              <a:t>способом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5815013" y="2601913"/>
            <a:ext cx="914400" cy="914400"/>
          </a:xfrm>
          <a:prstGeom prst="su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олнце 7"/>
          <p:cNvSpPr/>
          <p:nvPr/>
        </p:nvSpPr>
        <p:spPr>
          <a:xfrm>
            <a:off x="5500688" y="3254375"/>
            <a:ext cx="914400" cy="914400"/>
          </a:xfrm>
          <a:prstGeom prst="su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олнце 8"/>
          <p:cNvSpPr/>
          <p:nvPr/>
        </p:nvSpPr>
        <p:spPr>
          <a:xfrm rot="21399364">
            <a:off x="5513388" y="3884613"/>
            <a:ext cx="1098550" cy="884237"/>
          </a:xfrm>
          <a:prstGeom prst="su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олнце 9"/>
          <p:cNvSpPr/>
          <p:nvPr/>
        </p:nvSpPr>
        <p:spPr>
          <a:xfrm>
            <a:off x="5357813" y="4624388"/>
            <a:ext cx="914400" cy="914400"/>
          </a:xfrm>
          <a:prstGeom prst="su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14399" cy="1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252691"/>
            <a:ext cx="721517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9+4+1+4+4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5+5+5+5+5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7+7+7+20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8+7+5+8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2+2+2+2+2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32+32+32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</TotalTime>
  <Words>619</Words>
  <Application>Microsoft Office PowerPoint</Application>
  <PresentationFormat>Экран (4:3)</PresentationFormat>
  <Paragraphs>214</Paragraphs>
  <Slides>39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Цели урока:</vt:lpstr>
      <vt:lpstr>План :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Задача 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Admin</cp:lastModifiedBy>
  <cp:revision>99</cp:revision>
  <cp:lastPrinted>2013-02-28T12:46:34Z</cp:lastPrinted>
  <dcterms:created xsi:type="dcterms:W3CDTF">2013-02-26T08:34:29Z</dcterms:created>
  <dcterms:modified xsi:type="dcterms:W3CDTF">2017-06-17T03:23:58Z</dcterms:modified>
</cp:coreProperties>
</file>